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80" r:id="rId21"/>
    <p:sldId id="277" r:id="rId22"/>
    <p:sldId id="278" r:id="rId23"/>
    <p:sldId id="279" r:id="rId24"/>
    <p:sldId id="282" r:id="rId25"/>
    <p:sldId id="283" r:id="rId26"/>
    <p:sldId id="284" r:id="rId27"/>
    <p:sldId id="285" r:id="rId28"/>
    <p:sldId id="286" r:id="rId29"/>
    <p:sldId id="287" r:id="rId30"/>
    <p:sldId id="288" r:id="rId31"/>
    <p:sldId id="289" r:id="rId32"/>
    <p:sldId id="290" r:id="rId33"/>
    <p:sldId id="291" r:id="rId34"/>
    <p:sldId id="297" r:id="rId35"/>
    <p:sldId id="296"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6" r:id="rId53"/>
    <p:sldId id="315"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8" r:id="rId68"/>
    <p:sldId id="339" r:id="rId69"/>
    <p:sldId id="343" r:id="rId70"/>
    <p:sldId id="340" r:id="rId71"/>
    <p:sldId id="341" r:id="rId72"/>
    <p:sldId id="344" r:id="rId73"/>
    <p:sldId id="342" r:id="rId74"/>
    <p:sldId id="330" r:id="rId75"/>
    <p:sldId id="331" r:id="rId76"/>
    <p:sldId id="332" r:id="rId77"/>
    <p:sldId id="333" r:id="rId78"/>
    <p:sldId id="334" r:id="rId79"/>
    <p:sldId id="335" r:id="rId80"/>
    <p:sldId id="336" r:id="rId81"/>
    <p:sldId id="337" r:id="rId82"/>
    <p:sldId id="346"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4" d="100"/>
          <a:sy n="64" d="100"/>
        </p:scale>
        <p:origin x="-1566" y="-18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CBA2DE-3CA3-423B-BF64-D0CED40995E0}" type="datetimeFigureOut">
              <a:rPr lang="en-US" smtClean="0"/>
              <a:pPr/>
              <a:t>7/19/2020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6C05E6-D1A4-4E9E-88B6-61A441142FF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BA2DE-3CA3-423B-BF64-D0CED40995E0}" type="datetimeFigureOut">
              <a:rPr lang="en-US" smtClean="0"/>
              <a:pPr/>
              <a:t>7/19/2020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6C05E6-D1A4-4E9E-88B6-61A441142FF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smtClean="0"/>
              <a:t>Unit 3</a:t>
            </a:r>
            <a:endParaRPr lang="en-US" sz="6600" b="1" dirty="0"/>
          </a:p>
        </p:txBody>
      </p:sp>
      <p:sp>
        <p:nvSpPr>
          <p:cNvPr id="3" name="Subtitle 2"/>
          <p:cNvSpPr>
            <a:spLocks noGrp="1"/>
          </p:cNvSpPr>
          <p:nvPr>
            <p:ph type="subTitle" idx="1"/>
          </p:nvPr>
        </p:nvSpPr>
        <p:spPr/>
        <p:txBody>
          <a:bodyPr>
            <a:normAutofit/>
          </a:bodyPr>
          <a:lstStyle/>
          <a:p>
            <a:r>
              <a:rPr lang="en-US" sz="6600" b="1" dirty="0" smtClean="0"/>
              <a:t>Industrial drives </a:t>
            </a:r>
            <a:endParaRPr lang="en-US" sz="66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Classification of electric drive</a:t>
            </a:r>
            <a:endParaRPr lang="en-US" dirty="0"/>
          </a:p>
        </p:txBody>
      </p:sp>
      <p:sp>
        <p:nvSpPr>
          <p:cNvPr id="3" name="Content Placeholder 2"/>
          <p:cNvSpPr>
            <a:spLocks noGrp="1"/>
          </p:cNvSpPr>
          <p:nvPr>
            <p:ph idx="1"/>
          </p:nvPr>
        </p:nvSpPr>
        <p:spPr/>
        <p:txBody>
          <a:bodyPr>
            <a:normAutofit/>
          </a:bodyPr>
          <a:lstStyle/>
          <a:p>
            <a:pPr>
              <a:buNone/>
            </a:pPr>
            <a:r>
              <a:rPr lang="en-US" sz="2400" dirty="0" smtClean="0"/>
              <a:t>According to dynamics and transients</a:t>
            </a:r>
          </a:p>
          <a:p>
            <a:pPr marL="514350" indent="-514350">
              <a:buFont typeface="+mj-lt"/>
              <a:buAutoNum type="arabicPeriod"/>
            </a:pPr>
            <a:r>
              <a:rPr lang="en-US" sz="2400" dirty="0" smtClean="0"/>
              <a:t>Uncontrolled  transient period drive</a:t>
            </a:r>
          </a:p>
          <a:p>
            <a:pPr marL="514350" indent="-514350">
              <a:buFont typeface="+mj-lt"/>
              <a:buAutoNum type="arabicPeriod"/>
            </a:pPr>
            <a:r>
              <a:rPr lang="en-US" sz="2400" dirty="0" smtClean="0"/>
              <a:t>Controlled transient period drive</a:t>
            </a:r>
          </a:p>
          <a:p>
            <a:pPr marL="514350" indent="-514350">
              <a:buNone/>
            </a:pPr>
            <a:endParaRPr lang="en-US" sz="2400" dirty="0"/>
          </a:p>
          <a:p>
            <a:pPr marL="514350" indent="-514350">
              <a:buNone/>
            </a:pPr>
            <a:r>
              <a:rPr lang="en-US" sz="2400" dirty="0" smtClean="0"/>
              <a:t>According to methods of speed control</a:t>
            </a:r>
          </a:p>
          <a:p>
            <a:pPr marL="514350" indent="-514350">
              <a:buFont typeface="+mj-lt"/>
              <a:buAutoNum type="arabicPeriod"/>
            </a:pPr>
            <a:r>
              <a:rPr lang="en-US" sz="2400" dirty="0" smtClean="0"/>
              <a:t>Reversible and non reversible uncontrolled constant speed </a:t>
            </a:r>
          </a:p>
          <a:p>
            <a:pPr marL="514350" indent="-514350">
              <a:buFont typeface="+mj-lt"/>
              <a:buAutoNum type="arabicPeriod"/>
            </a:pPr>
            <a:r>
              <a:rPr lang="en-US" sz="2400" dirty="0" smtClean="0"/>
              <a:t>Reversible and non reversible step speed control</a:t>
            </a:r>
          </a:p>
          <a:p>
            <a:pPr marL="514350" indent="-514350">
              <a:buFont typeface="+mj-lt"/>
              <a:buAutoNum type="arabicPeriod"/>
            </a:pPr>
            <a:r>
              <a:rPr lang="en-US" sz="2400" dirty="0" smtClean="0"/>
              <a:t>Variable position control</a:t>
            </a:r>
          </a:p>
          <a:p>
            <a:pPr marL="514350" indent="-514350">
              <a:buFont typeface="+mj-lt"/>
              <a:buAutoNum type="arabicPeriod"/>
            </a:pPr>
            <a:r>
              <a:rPr lang="en-US" sz="2400" dirty="0" smtClean="0"/>
              <a:t>Reversible and non reversible smooth speed control</a:t>
            </a:r>
          </a:p>
          <a:p>
            <a:pPr marL="514350" indent="-514350">
              <a:buFont typeface="+mj-lt"/>
              <a:buAutoNum type="arabicPeriod"/>
            </a:pPr>
            <a:endParaRPr lang="en-US"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Group drive</a:t>
            </a:r>
            <a:endParaRPr lang="en-US" sz="5400" b="1" dirty="0"/>
          </a:p>
        </p:txBody>
      </p:sp>
      <p:pic>
        <p:nvPicPr>
          <p:cNvPr id="2050" name="Picture 2"/>
          <p:cNvPicPr>
            <a:picLocks noGrp="1" noChangeAspect="1" noChangeArrowheads="1"/>
          </p:cNvPicPr>
          <p:nvPr>
            <p:ph idx="1"/>
          </p:nvPr>
        </p:nvPicPr>
        <p:blipFill>
          <a:blip r:embed="rId2"/>
          <a:srcRect/>
          <a:stretch>
            <a:fillRect/>
          </a:stretch>
        </p:blipFill>
        <p:spPr bwMode="auto">
          <a:xfrm>
            <a:off x="457199" y="1734064"/>
            <a:ext cx="8724549" cy="45143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Group drive</a:t>
            </a:r>
            <a:endParaRPr lang="en-US" dirty="0"/>
          </a:p>
        </p:txBody>
      </p:sp>
      <p:sp>
        <p:nvSpPr>
          <p:cNvPr id="3" name="Content Placeholder 2"/>
          <p:cNvSpPr>
            <a:spLocks noGrp="1"/>
          </p:cNvSpPr>
          <p:nvPr>
            <p:ph idx="1"/>
          </p:nvPr>
        </p:nvSpPr>
        <p:spPr/>
        <p:txBody>
          <a:bodyPr>
            <a:normAutofit/>
          </a:bodyPr>
          <a:lstStyle/>
          <a:p>
            <a:r>
              <a:rPr lang="en-US" sz="2400" dirty="0" smtClean="0"/>
              <a:t>Single electric motor drives a line shaft by means of which an entire group of working machines may be operated </a:t>
            </a:r>
          </a:p>
          <a:p>
            <a:r>
              <a:rPr lang="en-US" sz="2400" dirty="0" smtClean="0"/>
              <a:t>Also known as line shaft drive.</a:t>
            </a:r>
          </a:p>
          <a:p>
            <a:r>
              <a:rPr lang="en-US" sz="2400" dirty="0" smtClean="0"/>
              <a:t>Line shaft is fitted with multi stepped pulleys and belts that connect the pulleys and shafts of the driven machines and serve to vary their speed.</a:t>
            </a:r>
          </a:p>
          <a:p>
            <a:r>
              <a:rPr lang="en-US" sz="2400" dirty="0" smtClean="0"/>
              <a:t>Nowadays group drive is getting obsolete and modern trend is to employ individual or multi motor drive.</a:t>
            </a:r>
            <a:endParaRPr 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Advantages of group drive</a:t>
            </a:r>
            <a:endParaRPr lang="en-US" sz="5400" b="1" dirty="0"/>
          </a:p>
        </p:txBody>
      </p:sp>
      <p:sp>
        <p:nvSpPr>
          <p:cNvPr id="3" name="Content Placeholder 2"/>
          <p:cNvSpPr>
            <a:spLocks noGrp="1"/>
          </p:cNvSpPr>
          <p:nvPr>
            <p:ph idx="1"/>
          </p:nvPr>
        </p:nvSpPr>
        <p:spPr/>
        <p:txBody>
          <a:bodyPr>
            <a:normAutofit/>
          </a:bodyPr>
          <a:lstStyle/>
          <a:p>
            <a:r>
              <a:rPr lang="en-US" sz="2400" dirty="0" smtClean="0"/>
              <a:t>This drive is economical in consideration of the initial cost of the motors and control gear.</a:t>
            </a:r>
          </a:p>
          <a:p>
            <a:r>
              <a:rPr lang="en-US" sz="2400" dirty="0" smtClean="0"/>
              <a:t>The KW rating of the motor for group drive can often be less than the aggregate of KW output ratings of all the individual motors.</a:t>
            </a:r>
          </a:p>
          <a:p>
            <a:r>
              <a:rPr lang="en-US" sz="2400" dirty="0" smtClean="0"/>
              <a:t>Efficiency and power factor of a large group drive motor will be higher provided that it is operated fairly near its rated load.</a:t>
            </a:r>
          </a:p>
          <a:p>
            <a:r>
              <a:rPr lang="en-US" sz="2400" dirty="0" smtClean="0"/>
              <a:t> if the machines are sharply overloaded, group drive is advantageous.</a:t>
            </a:r>
          </a:p>
          <a:p>
            <a:r>
              <a:rPr lang="en-US" sz="2400" dirty="0" smtClean="0"/>
              <a:t>Different speeds can be obtained by providing multi stepped pulleys and belts of different diameters.</a:t>
            </a:r>
            <a:endParaRPr 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Disadvantages of group drive</a:t>
            </a:r>
            <a:endParaRPr lang="en-US" sz="4800" b="1" dirty="0"/>
          </a:p>
        </p:txBody>
      </p:sp>
      <p:sp>
        <p:nvSpPr>
          <p:cNvPr id="3" name="Content Placeholder 2"/>
          <p:cNvSpPr>
            <a:spLocks noGrp="1"/>
          </p:cNvSpPr>
          <p:nvPr>
            <p:ph idx="1"/>
          </p:nvPr>
        </p:nvSpPr>
        <p:spPr/>
        <p:txBody>
          <a:bodyPr>
            <a:noAutofit/>
          </a:bodyPr>
          <a:lstStyle/>
          <a:p>
            <a:r>
              <a:rPr lang="en-US" sz="2400" dirty="0" smtClean="0"/>
              <a:t>If single motor used develops fault, whole process will be stopped.</a:t>
            </a:r>
          </a:p>
          <a:p>
            <a:r>
              <a:rPr lang="en-US" sz="2400" dirty="0" smtClean="0"/>
              <a:t>Speed control of individual machine is very cumbersome using stepped pulleys, belts, etc.</a:t>
            </a:r>
          </a:p>
          <a:p>
            <a:r>
              <a:rPr lang="en-US" sz="2400" dirty="0" smtClean="0"/>
              <a:t>Owing to use of line shafting, pulleys and belts group drive does not give good appearance and is also less safe to operate.</a:t>
            </a:r>
          </a:p>
          <a:p>
            <a:r>
              <a:rPr lang="en-US" sz="2400" dirty="0" smtClean="0"/>
              <a:t>Flexibility is lost because possibility of installation of additional machines in an existing system is limited  and it is not possible to install any machine at a distant place.</a:t>
            </a:r>
          </a:p>
          <a:p>
            <a:r>
              <a:rPr lang="en-US" sz="2400" dirty="0" smtClean="0"/>
              <a:t>Considerable power loss takes place in the energy transmitting mechanism</a:t>
            </a:r>
          </a:p>
          <a:p>
            <a:r>
              <a:rPr lang="en-US" sz="2400" dirty="0" smtClean="0"/>
              <a:t>Level of noise is quite large</a:t>
            </a:r>
            <a:endParaRPr lang="en-US"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Individual drive</a:t>
            </a:r>
            <a:endParaRPr lang="en-US" sz="4800" b="1" dirty="0"/>
          </a:p>
        </p:txBody>
      </p:sp>
      <p:pic>
        <p:nvPicPr>
          <p:cNvPr id="3074" name="Picture 2"/>
          <p:cNvPicPr>
            <a:picLocks noGrp="1" noChangeAspect="1" noChangeArrowheads="1"/>
          </p:cNvPicPr>
          <p:nvPr>
            <p:ph idx="1"/>
          </p:nvPr>
        </p:nvPicPr>
        <p:blipFill>
          <a:blip r:embed="rId2"/>
          <a:srcRect/>
          <a:stretch>
            <a:fillRect/>
          </a:stretch>
        </p:blipFill>
        <p:spPr bwMode="auto">
          <a:xfrm>
            <a:off x="457200" y="2016551"/>
            <a:ext cx="8229600" cy="36932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Individual drive</a:t>
            </a:r>
            <a:endParaRPr lang="en-US" sz="4800" b="1" dirty="0"/>
          </a:p>
        </p:txBody>
      </p:sp>
      <p:sp>
        <p:nvSpPr>
          <p:cNvPr id="3" name="Content Placeholder 2"/>
          <p:cNvSpPr>
            <a:spLocks noGrp="1"/>
          </p:cNvSpPr>
          <p:nvPr>
            <p:ph idx="1"/>
          </p:nvPr>
        </p:nvSpPr>
        <p:spPr/>
        <p:txBody>
          <a:bodyPr/>
          <a:lstStyle/>
          <a:p>
            <a:r>
              <a:rPr lang="en-US" dirty="0" smtClean="0"/>
              <a:t>A single electric motor is used to drive one individual machine</a:t>
            </a:r>
          </a:p>
          <a:p>
            <a:r>
              <a:rPr lang="en-US" dirty="0" smtClean="0"/>
              <a:t>It is essential where constancy of speed and flexibility of control is required.</a:t>
            </a:r>
          </a:p>
          <a:p>
            <a:r>
              <a:rPr lang="en-US" dirty="0" smtClean="0"/>
              <a:t>Examples are drill machines, lathe machines, etc</a:t>
            </a:r>
          </a:p>
          <a:p>
            <a:pPr>
              <a:buNone/>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Advantages of individual drive</a:t>
            </a:r>
            <a:endParaRPr lang="en-US" sz="4800" b="1" dirty="0"/>
          </a:p>
        </p:txBody>
      </p:sp>
      <p:sp>
        <p:nvSpPr>
          <p:cNvPr id="3" name="Content Placeholder 2"/>
          <p:cNvSpPr>
            <a:spLocks noGrp="1"/>
          </p:cNvSpPr>
          <p:nvPr>
            <p:ph idx="1"/>
          </p:nvPr>
        </p:nvSpPr>
        <p:spPr/>
        <p:txBody>
          <a:bodyPr>
            <a:normAutofit/>
          </a:bodyPr>
          <a:lstStyle/>
          <a:p>
            <a:r>
              <a:rPr lang="en-US" sz="2800" dirty="0" smtClean="0"/>
              <a:t>Though expensive than group drive each operator has complete control of his machines which enables to vary speed if necessary and stop while not in use thus eliminating no load losses.</a:t>
            </a:r>
          </a:p>
          <a:p>
            <a:r>
              <a:rPr lang="en-US" sz="2800" dirty="0" smtClean="0"/>
              <a:t>Machine can be placed at any desired position and can be moved very easily.</a:t>
            </a:r>
          </a:p>
          <a:p>
            <a:r>
              <a:rPr lang="en-US" sz="2800" dirty="0" smtClean="0"/>
              <a:t>Motor and its control unit can be built as an integral part of the machine which results in good appearance, cleanliness and safety.</a:t>
            </a: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t>Disadvantages of individual drive</a:t>
            </a:r>
            <a:endParaRPr lang="en-US" sz="4800" b="1" dirty="0"/>
          </a:p>
        </p:txBody>
      </p:sp>
      <p:sp>
        <p:nvSpPr>
          <p:cNvPr id="3" name="Content Placeholder 2"/>
          <p:cNvSpPr>
            <a:spLocks noGrp="1"/>
          </p:cNvSpPr>
          <p:nvPr>
            <p:ph idx="1"/>
          </p:nvPr>
        </p:nvSpPr>
        <p:spPr/>
        <p:txBody>
          <a:bodyPr>
            <a:normAutofit/>
          </a:bodyPr>
          <a:lstStyle/>
          <a:p>
            <a:r>
              <a:rPr lang="en-US" sz="2800" dirty="0" smtClean="0"/>
              <a:t>Only disadvantage is its high cost.</a:t>
            </a:r>
            <a:endParaRPr 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Multi motor drive</a:t>
            </a:r>
            <a:endParaRPr lang="en-US" sz="4800" b="1" dirty="0"/>
          </a:p>
        </p:txBody>
      </p:sp>
      <p:sp>
        <p:nvSpPr>
          <p:cNvPr id="3" name="Content Placeholder 2"/>
          <p:cNvSpPr>
            <a:spLocks noGrp="1"/>
          </p:cNvSpPr>
          <p:nvPr>
            <p:ph idx="1"/>
          </p:nvPr>
        </p:nvSpPr>
        <p:spPr/>
        <p:txBody>
          <a:bodyPr>
            <a:normAutofit/>
          </a:bodyPr>
          <a:lstStyle/>
          <a:p>
            <a:r>
              <a:rPr lang="en-US" sz="2800" dirty="0" smtClean="0"/>
              <a:t>Consists of several individual drives which serves to operate one of many working members or mechanisms in some unit.</a:t>
            </a:r>
          </a:p>
          <a:p>
            <a:r>
              <a:rPr lang="en-US" sz="2800" dirty="0" smtClean="0"/>
              <a:t>For example in travelling crane there are three motors one for hoisting, another for long travel motion and the third for cross travel motion.</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Introduction</a:t>
            </a:r>
            <a:endParaRPr lang="en-US" sz="6000" b="1" dirty="0"/>
          </a:p>
        </p:txBody>
      </p:sp>
      <p:sp>
        <p:nvSpPr>
          <p:cNvPr id="3" name="Content Placeholder 2"/>
          <p:cNvSpPr>
            <a:spLocks noGrp="1"/>
          </p:cNvSpPr>
          <p:nvPr>
            <p:ph idx="1"/>
          </p:nvPr>
        </p:nvSpPr>
        <p:spPr/>
        <p:txBody>
          <a:bodyPr>
            <a:normAutofit/>
          </a:bodyPr>
          <a:lstStyle/>
          <a:p>
            <a:r>
              <a:rPr lang="en-US" sz="2400" dirty="0" smtClean="0"/>
              <a:t>An industrial drive or electric drive is defined as a form of machine equipment designed to convert electric energy into mechanical energy and provide electrical control of this process.</a:t>
            </a:r>
          </a:p>
          <a:p>
            <a:r>
              <a:rPr lang="en-US" sz="2400" dirty="0" smtClean="0"/>
              <a:t>Basic elements are electric motor, transmission and the control system.</a:t>
            </a:r>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 motor drive</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521165" y="1600200"/>
            <a:ext cx="8394236" cy="4953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 motor drive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762000" y="1600200"/>
            <a:ext cx="7619999" cy="51549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smtClean="0"/>
              <a:t>Advantages of multi motor drive</a:t>
            </a:r>
            <a:endParaRPr lang="en-US" sz="4800" b="1" dirty="0"/>
          </a:p>
        </p:txBody>
      </p:sp>
      <p:sp>
        <p:nvSpPr>
          <p:cNvPr id="3" name="Content Placeholder 2"/>
          <p:cNvSpPr>
            <a:spLocks noGrp="1"/>
          </p:cNvSpPr>
          <p:nvPr>
            <p:ph idx="1"/>
          </p:nvPr>
        </p:nvSpPr>
        <p:spPr/>
        <p:txBody>
          <a:bodyPr>
            <a:normAutofit/>
          </a:bodyPr>
          <a:lstStyle/>
          <a:p>
            <a:r>
              <a:rPr lang="en-US" sz="2800" dirty="0" smtClean="0"/>
              <a:t>Automation in production processes along with reliability and safety operations</a:t>
            </a:r>
          </a:p>
          <a:p>
            <a:r>
              <a:rPr lang="en-US" sz="2800" dirty="0" smtClean="0"/>
              <a:t>In case of motor fault only the respective motor will stop whereas other continue working</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Disadvantages of multi motor drive</a:t>
            </a:r>
            <a:endParaRPr lang="en-US" b="1" dirty="0"/>
          </a:p>
        </p:txBody>
      </p:sp>
      <p:sp>
        <p:nvSpPr>
          <p:cNvPr id="3" name="Content Placeholder 2"/>
          <p:cNvSpPr>
            <a:spLocks noGrp="1"/>
          </p:cNvSpPr>
          <p:nvPr>
            <p:ph idx="1"/>
          </p:nvPr>
        </p:nvSpPr>
        <p:spPr/>
        <p:txBody>
          <a:bodyPr>
            <a:normAutofit/>
          </a:bodyPr>
          <a:lstStyle/>
          <a:p>
            <a:r>
              <a:rPr lang="en-US" sz="2400" dirty="0" smtClean="0"/>
              <a:t>Most costlier drive among the three drives</a:t>
            </a:r>
          </a:p>
          <a:p>
            <a:r>
              <a:rPr lang="en-US" sz="2400" dirty="0" smtClean="0"/>
              <a:t>More complexity than individual drive and group drive</a:t>
            </a:r>
            <a:endParaRPr 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Selection of electrical drives</a:t>
            </a:r>
            <a:endParaRPr lang="en-US" sz="4800" b="1" dirty="0"/>
          </a:p>
        </p:txBody>
      </p:sp>
      <p:sp>
        <p:nvSpPr>
          <p:cNvPr id="3" name="Content Placeholder 2"/>
          <p:cNvSpPr>
            <a:spLocks noGrp="1"/>
          </p:cNvSpPr>
          <p:nvPr>
            <p:ph idx="1"/>
          </p:nvPr>
        </p:nvSpPr>
        <p:spPr/>
        <p:txBody>
          <a:bodyPr>
            <a:noAutofit/>
          </a:bodyPr>
          <a:lstStyle/>
          <a:p>
            <a:pPr fontAlgn="base">
              <a:buNone/>
            </a:pPr>
            <a:r>
              <a:rPr lang="en-US" sz="2000" dirty="0" smtClean="0"/>
              <a:t>Some of the important factors on which selection of electrical</a:t>
            </a:r>
          </a:p>
          <a:p>
            <a:pPr fontAlgn="base">
              <a:buNone/>
            </a:pPr>
            <a:r>
              <a:rPr lang="en-US" sz="2000" dirty="0" smtClean="0"/>
              <a:t>drives are:</a:t>
            </a:r>
          </a:p>
          <a:p>
            <a:pPr marL="457200" indent="-457200" fontAlgn="base">
              <a:buFont typeface="+mj-lt"/>
              <a:buAutoNum type="arabicPeriod"/>
            </a:pPr>
            <a:r>
              <a:rPr lang="en-US" sz="2000" dirty="0" smtClean="0"/>
              <a:t>Steady state operation requirements: Nature of speed torque characteristics, speed regulation, speed range, Efficiency, duty cycle, quadrants of operation, speed fluctuations if any, ratings.</a:t>
            </a:r>
          </a:p>
          <a:p>
            <a:pPr marL="457200" indent="-457200" fontAlgn="base">
              <a:buFont typeface="+mj-lt"/>
              <a:buAutoNum type="arabicPeriod"/>
            </a:pPr>
            <a:r>
              <a:rPr lang="en-US" sz="2000" dirty="0" smtClean="0"/>
              <a:t>Transient operation requirements: Values of acceleration and deceleration, starting, braking and reversing performance.</a:t>
            </a:r>
          </a:p>
          <a:p>
            <a:pPr marL="457200" indent="-457200" fontAlgn="base">
              <a:buFont typeface="+mj-lt"/>
              <a:buAutoNum type="arabicPeriod"/>
            </a:pPr>
            <a:r>
              <a:rPr lang="en-US" sz="2000" dirty="0" smtClean="0"/>
              <a:t>Requirements related to the source: Type of source, and its capacity, magnitude of voltage, voltage fluctuations, power factor, harmonics and their effect on other loads, ability to accept </a:t>
            </a:r>
            <a:r>
              <a:rPr lang="en-US" sz="2000" strike="sngStrike" dirty="0" smtClean="0"/>
              <a:t>regenerated power</a:t>
            </a:r>
            <a:r>
              <a:rPr lang="en-US" sz="2000" dirty="0" smtClean="0"/>
              <a:t>.</a:t>
            </a:r>
          </a:p>
          <a:p>
            <a:pPr marL="457200" indent="-457200" fontAlgn="base">
              <a:buFont typeface="+mj-lt"/>
              <a:buAutoNum type="arabicPeriod"/>
            </a:pPr>
            <a:r>
              <a:rPr lang="en-US" sz="2000" dirty="0" smtClean="0"/>
              <a:t>Capital and running cost, maintenance needs, life.</a:t>
            </a:r>
          </a:p>
          <a:p>
            <a:pPr marL="457200" indent="-457200" fontAlgn="base">
              <a:buFont typeface="+mj-lt"/>
              <a:buAutoNum type="arabicPeriod"/>
            </a:pPr>
            <a:r>
              <a:rPr lang="en-US" sz="2000" dirty="0" smtClean="0"/>
              <a:t>Space and weight restrictions if any.</a:t>
            </a:r>
          </a:p>
          <a:p>
            <a:pPr marL="457200" indent="-457200" fontAlgn="base">
              <a:buFont typeface="+mj-lt"/>
              <a:buAutoNum type="arabicPeriod"/>
            </a:pPr>
            <a:r>
              <a:rPr lang="en-US" sz="2000" dirty="0" smtClean="0"/>
              <a:t>Environment and location.</a:t>
            </a:r>
          </a:p>
          <a:p>
            <a:pPr marL="457200" indent="-457200" fontAlgn="base">
              <a:buFont typeface="+mj-lt"/>
              <a:buAutoNum type="arabicPeriod"/>
            </a:pPr>
            <a:r>
              <a:rPr lang="en-US" sz="2000" dirty="0" smtClean="0"/>
              <a:t>Reliability.</a:t>
            </a:r>
          </a:p>
          <a:p>
            <a:endParaRPr lang="en-US" sz="2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Dynamics of Motor Load System</a:t>
            </a:r>
            <a:endParaRPr lang="en-US" dirty="0"/>
          </a:p>
        </p:txBody>
      </p:sp>
      <p:sp>
        <p:nvSpPr>
          <p:cNvPr id="3" name="Content Placeholder 2"/>
          <p:cNvSpPr>
            <a:spLocks noGrp="1"/>
          </p:cNvSpPr>
          <p:nvPr>
            <p:ph idx="1"/>
          </p:nvPr>
        </p:nvSpPr>
        <p:spPr/>
        <p:txBody>
          <a:bodyPr>
            <a:normAutofit/>
          </a:bodyPr>
          <a:lstStyle/>
          <a:p>
            <a:r>
              <a:rPr lang="en-US" sz="2800" dirty="0" smtClean="0"/>
              <a:t>A motor generally drives a load (Machines) through some transmission system. </a:t>
            </a:r>
          </a:p>
          <a:p>
            <a:r>
              <a:rPr lang="en-US" sz="2800" dirty="0" smtClean="0"/>
              <a:t>While motor always rotates, the load may rotate or undergo a translational motion.</a:t>
            </a:r>
          </a:p>
          <a:p>
            <a:r>
              <a:rPr lang="en-US" sz="2800" dirty="0" smtClean="0"/>
              <a:t> Load speed may be different from that of motor, and if the load has many parts, their speed may be different and while some parts rotate others may go through a translational motion.</a:t>
            </a:r>
          </a:p>
          <a:p>
            <a:r>
              <a:rPr lang="en-US" sz="2800" dirty="0" smtClean="0"/>
              <a:t> </a:t>
            </a:r>
          </a:p>
          <a:p>
            <a:endParaRPr 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5" name="Picture 3"/>
          <p:cNvPicPr>
            <a:picLocks noGrp="1" noChangeAspect="1" noChangeArrowheads="1"/>
          </p:cNvPicPr>
          <p:nvPr>
            <p:ph idx="1"/>
          </p:nvPr>
        </p:nvPicPr>
        <p:blipFill>
          <a:blip r:embed="rId2" cstate="print"/>
          <a:srcRect/>
          <a:stretch>
            <a:fillRect/>
          </a:stretch>
        </p:blipFill>
        <p:spPr bwMode="auto">
          <a:xfrm>
            <a:off x="1524000" y="228600"/>
            <a:ext cx="6019800" cy="66057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Classification of load torque</a:t>
            </a:r>
            <a:endParaRPr lang="en-US" sz="4800" b="1" dirty="0"/>
          </a:p>
        </p:txBody>
      </p:sp>
      <p:sp>
        <p:nvSpPr>
          <p:cNvPr id="3" name="Content Placeholder 2"/>
          <p:cNvSpPr>
            <a:spLocks noGrp="1"/>
          </p:cNvSpPr>
          <p:nvPr>
            <p:ph idx="1"/>
          </p:nvPr>
        </p:nvSpPr>
        <p:spPr/>
        <p:txBody>
          <a:bodyPr/>
          <a:lstStyle/>
          <a:p>
            <a:pPr marL="514350" indent="-514350">
              <a:buAutoNum type="arabicPeriod"/>
            </a:pPr>
            <a:r>
              <a:rPr lang="en-US" dirty="0" smtClean="0"/>
              <a:t>Active Load torques </a:t>
            </a:r>
          </a:p>
          <a:p>
            <a:pPr marL="514350" indent="-514350">
              <a:buAutoNum type="arabicPeriod"/>
            </a:pPr>
            <a:r>
              <a:rPr lang="en-US" dirty="0" smtClean="0"/>
              <a:t>Passive Load torques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Active Load torques </a:t>
            </a:r>
            <a:endParaRPr lang="en-US" sz="4800" b="1"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sz="2800" dirty="0" smtClean="0"/>
              <a:t>Such load torques usually retain their sign when the direction of the drive rotation is changed. </a:t>
            </a:r>
          </a:p>
          <a:p>
            <a:pPr>
              <a:buFont typeface="Wingdings" pitchFamily="2" charset="2"/>
              <a:buChar char="Ø"/>
            </a:pPr>
            <a:r>
              <a:rPr lang="en-US" sz="2800" dirty="0" smtClean="0"/>
              <a:t>Torque due to gravitational force, tension, compression and torsion, undergone by an elastic body, come under this category.</a:t>
            </a:r>
          </a:p>
          <a:p>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Passive Load torques</a:t>
            </a:r>
            <a:endParaRPr lang="en-US" sz="4800" b="1" dirty="0"/>
          </a:p>
        </p:txBody>
      </p:sp>
      <p:sp>
        <p:nvSpPr>
          <p:cNvPr id="3" name="Content Placeholder 2"/>
          <p:cNvSpPr>
            <a:spLocks noGrp="1"/>
          </p:cNvSpPr>
          <p:nvPr>
            <p:ph idx="1"/>
          </p:nvPr>
        </p:nvSpPr>
        <p:spPr/>
        <p:txBody>
          <a:bodyPr>
            <a:normAutofit/>
          </a:bodyPr>
          <a:lstStyle/>
          <a:p>
            <a:pPr fontAlgn="base"/>
            <a:r>
              <a:rPr lang="en-US" sz="2800" dirty="0" smtClean="0"/>
              <a:t>Load torques which always oppose the motion and change their sign on the reversal of motion are called Passive Load Torques. </a:t>
            </a:r>
          </a:p>
          <a:p>
            <a:pPr fontAlgn="base"/>
            <a:r>
              <a:rPr lang="en-US" sz="2800" dirty="0" smtClean="0"/>
              <a:t>Such torques are due to friction, </a:t>
            </a:r>
            <a:r>
              <a:rPr lang="en-US" sz="2800" dirty="0" err="1" smtClean="0"/>
              <a:t>windage</a:t>
            </a:r>
            <a:r>
              <a:rPr lang="en-US" sz="2800" dirty="0" smtClean="0"/>
              <a:t>, cutting etc.</a:t>
            </a:r>
          </a:p>
          <a:p>
            <a:pPr>
              <a:buNone/>
            </a:pP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Advantages of electric drive</a:t>
            </a:r>
            <a:endParaRPr lang="en-US" sz="5400" b="1" dirty="0"/>
          </a:p>
        </p:txBody>
      </p:sp>
      <p:sp>
        <p:nvSpPr>
          <p:cNvPr id="3" name="Content Placeholder 2"/>
          <p:cNvSpPr>
            <a:spLocks noGrp="1"/>
          </p:cNvSpPr>
          <p:nvPr>
            <p:ph idx="1"/>
          </p:nvPr>
        </p:nvSpPr>
        <p:spPr/>
        <p:txBody>
          <a:bodyPr>
            <a:normAutofit fontScale="70000" lnSpcReduction="20000"/>
          </a:bodyPr>
          <a:lstStyle/>
          <a:p>
            <a:r>
              <a:rPr lang="en-US" dirty="0" smtClean="0"/>
              <a:t>available in wide range of torque, speed and power.</a:t>
            </a:r>
          </a:p>
          <a:p>
            <a:r>
              <a:rPr lang="en-US" dirty="0" smtClean="0"/>
              <a:t>high efficiency</a:t>
            </a:r>
          </a:p>
          <a:p>
            <a:r>
              <a:rPr lang="en-US" dirty="0" smtClean="0"/>
              <a:t>Does not pollute the environment.</a:t>
            </a:r>
          </a:p>
          <a:p>
            <a:r>
              <a:rPr lang="en-US" dirty="0" smtClean="0"/>
              <a:t>It has no load losses and has considerable short time over loading capacity.</a:t>
            </a:r>
          </a:p>
          <a:p>
            <a:r>
              <a:rPr lang="en-US" dirty="0" smtClean="0"/>
              <a:t>It can be started instantly and can be immediately fully loaded.</a:t>
            </a:r>
          </a:p>
          <a:p>
            <a:r>
              <a:rPr lang="en-US" dirty="0" smtClean="0"/>
              <a:t>They are powered by electrical energy which has no of advantages compared to other forms of energy.</a:t>
            </a:r>
          </a:p>
          <a:p>
            <a:r>
              <a:rPr lang="en-US" dirty="0" smtClean="0"/>
              <a:t>Speed control is easy and smooth.</a:t>
            </a:r>
          </a:p>
          <a:p>
            <a:r>
              <a:rPr lang="en-US" dirty="0" smtClean="0"/>
              <a:t>Being compact it requires less space.</a:t>
            </a:r>
          </a:p>
          <a:p>
            <a:r>
              <a:rPr lang="en-US" dirty="0" smtClean="0"/>
              <a:t>Can be remotely controlled.</a:t>
            </a:r>
          </a:p>
          <a:p>
            <a:r>
              <a:rPr lang="en-US" dirty="0" smtClean="0"/>
              <a:t>Adaptable to almost any operating condition such as explosive environment, vertical </a:t>
            </a:r>
            <a:r>
              <a:rPr lang="en-US" dirty="0" err="1" smtClean="0"/>
              <a:t>mounting,etc</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Components of load torque</a:t>
            </a:r>
            <a:endParaRPr lang="en-US" sz="4800" b="1"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Friction torque T</a:t>
            </a:r>
            <a:r>
              <a:rPr lang="en-US" sz="2800" baseline="-25000" dirty="0" smtClean="0"/>
              <a:t>F</a:t>
            </a:r>
          </a:p>
          <a:p>
            <a:pPr marL="514350" indent="-514350">
              <a:buFont typeface="+mj-lt"/>
              <a:buAutoNum type="arabicPeriod"/>
            </a:pPr>
            <a:r>
              <a:rPr lang="en-US" sz="2800" dirty="0" err="1" smtClean="0"/>
              <a:t>Windage</a:t>
            </a:r>
            <a:r>
              <a:rPr lang="en-US" sz="2800" dirty="0" smtClean="0"/>
              <a:t> torque, </a:t>
            </a:r>
            <a:r>
              <a:rPr lang="en-US" sz="2800" dirty="0" err="1" smtClean="0"/>
              <a:t>T</a:t>
            </a:r>
            <a:r>
              <a:rPr lang="en-US" sz="2800" baseline="-25000" dirty="0" err="1" smtClean="0"/>
              <a:t>w</a:t>
            </a:r>
            <a:endParaRPr lang="en-US" sz="2800" baseline="-25000" dirty="0" smtClean="0"/>
          </a:p>
          <a:p>
            <a:pPr marL="514350" indent="-514350">
              <a:buFont typeface="+mj-lt"/>
              <a:buAutoNum type="arabicPeriod"/>
            </a:pPr>
            <a:r>
              <a:rPr lang="en-US" sz="2800" dirty="0" smtClean="0"/>
              <a:t>Torque required to do the useful mechanical work, T</a:t>
            </a:r>
            <a:r>
              <a:rPr lang="en-US" sz="2800" baseline="-25000" dirty="0" smtClean="0"/>
              <a:t>L</a:t>
            </a:r>
            <a:endParaRPr lang="en-US" sz="2800" dirty="0" smtClean="0"/>
          </a:p>
          <a:p>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Friction torque T</a:t>
            </a:r>
            <a:r>
              <a:rPr lang="en-US" b="1" baseline="-25000" dirty="0" smtClean="0"/>
              <a:t>F</a:t>
            </a:r>
            <a:endParaRPr lang="en-US" dirty="0"/>
          </a:p>
        </p:txBody>
      </p:sp>
      <p:sp>
        <p:nvSpPr>
          <p:cNvPr id="3" name="Content Placeholder 2"/>
          <p:cNvSpPr>
            <a:spLocks noGrp="1"/>
          </p:cNvSpPr>
          <p:nvPr>
            <p:ph idx="1"/>
          </p:nvPr>
        </p:nvSpPr>
        <p:spPr/>
        <p:txBody>
          <a:bodyPr/>
          <a:lstStyle/>
          <a:p>
            <a:r>
              <a:rPr lang="en-US" dirty="0" smtClean="0"/>
              <a:t>Friction will be present at the motor shaft and also in various parts of the load. </a:t>
            </a:r>
          </a:p>
          <a:p>
            <a:r>
              <a:rPr lang="en-US" dirty="0" smtClean="0"/>
              <a:t>T</a:t>
            </a:r>
            <a:r>
              <a:rPr lang="en-US" baseline="-25000" dirty="0" smtClean="0"/>
              <a:t>F</a:t>
            </a:r>
            <a:r>
              <a:rPr lang="en-US" dirty="0" smtClean="0"/>
              <a:t> is equivalent value of various friction torques referred to the motor shaft.</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Variation of friction torque with speed and components of friction torque</a:t>
            </a:r>
            <a:endParaRPr lang="en-US" sz="3600" b="1" dirty="0"/>
          </a:p>
        </p:txBody>
      </p:sp>
      <p:pic>
        <p:nvPicPr>
          <p:cNvPr id="4098" name="Picture 2"/>
          <p:cNvPicPr>
            <a:picLocks noGrp="1" noChangeAspect="1" noChangeArrowheads="1"/>
          </p:cNvPicPr>
          <p:nvPr>
            <p:ph idx="1"/>
          </p:nvPr>
        </p:nvPicPr>
        <p:blipFill>
          <a:blip r:embed="rId2"/>
          <a:srcRect/>
          <a:stretch>
            <a:fillRect/>
          </a:stretch>
        </p:blipFill>
        <p:spPr bwMode="auto">
          <a:xfrm>
            <a:off x="990600" y="1752600"/>
            <a:ext cx="6934200" cy="4632046"/>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329865" y="381000"/>
            <a:ext cx="8509335" cy="61722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Windage</a:t>
            </a:r>
            <a:r>
              <a:rPr lang="en-US" b="1" dirty="0" smtClean="0"/>
              <a:t> torque, </a:t>
            </a:r>
            <a:r>
              <a:rPr lang="en-US" b="1" dirty="0" err="1" smtClean="0"/>
              <a:t>T</a:t>
            </a:r>
            <a:r>
              <a:rPr lang="en-US" b="1" baseline="-25000" dirty="0" err="1" smtClean="0"/>
              <a:t>w</a:t>
            </a:r>
            <a:endParaRPr lang="en-US" b="1" dirty="0"/>
          </a:p>
        </p:txBody>
      </p:sp>
      <p:pic>
        <p:nvPicPr>
          <p:cNvPr id="9218" name="Picture 2"/>
          <p:cNvPicPr>
            <a:picLocks noGrp="1" noChangeAspect="1" noChangeArrowheads="1"/>
          </p:cNvPicPr>
          <p:nvPr>
            <p:ph idx="1"/>
          </p:nvPr>
        </p:nvPicPr>
        <p:blipFill>
          <a:blip r:embed="rId2"/>
          <a:srcRect/>
          <a:stretch>
            <a:fillRect/>
          </a:stretch>
        </p:blipFill>
        <p:spPr bwMode="auto">
          <a:xfrm>
            <a:off x="457200" y="1752600"/>
            <a:ext cx="8229600" cy="44196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Torque required to do the useful mechanical work, T</a:t>
            </a:r>
            <a:r>
              <a:rPr lang="en-US" b="1" baseline="-25000" dirty="0" smtClean="0"/>
              <a:t>L</a:t>
            </a:r>
            <a:r>
              <a:rPr lang="en-US" b="1" dirty="0" smtClean="0"/>
              <a:t/>
            </a:r>
            <a:br>
              <a:rPr lang="en-US" b="1" dirty="0" smtClean="0"/>
            </a:br>
            <a:endParaRPr lang="en-US" b="1" dirty="0"/>
          </a:p>
        </p:txBody>
      </p:sp>
      <p:sp>
        <p:nvSpPr>
          <p:cNvPr id="3" name="Content Placeholder 2"/>
          <p:cNvSpPr>
            <a:spLocks noGrp="1"/>
          </p:cNvSpPr>
          <p:nvPr>
            <p:ph idx="1"/>
          </p:nvPr>
        </p:nvSpPr>
        <p:spPr/>
        <p:txBody>
          <a:bodyPr>
            <a:normAutofit/>
          </a:bodyPr>
          <a:lstStyle/>
          <a:p>
            <a:r>
              <a:rPr lang="en-US" sz="2800" dirty="0" smtClean="0"/>
              <a:t>Nature of this Components of Load Torques depends on particular application. </a:t>
            </a:r>
          </a:p>
          <a:p>
            <a:r>
              <a:rPr lang="en-US" sz="2800" dirty="0" smtClean="0"/>
              <a:t>It may be constant and independent of speed; it may be some function of speed</a:t>
            </a:r>
          </a:p>
          <a:p>
            <a:r>
              <a:rPr lang="en-US" sz="2800" dirty="0" smtClean="0"/>
              <a:t>it may depend on the position or path followed by load</a:t>
            </a:r>
          </a:p>
          <a:p>
            <a:r>
              <a:rPr lang="en-US" sz="2800" dirty="0" smtClean="0"/>
              <a:t>it may be time invariant or time-variant</a:t>
            </a:r>
          </a:p>
          <a:p>
            <a:r>
              <a:rPr lang="en-US" sz="2800" dirty="0" smtClean="0"/>
              <a:t>it may vary cyclically and its nature may also change with the load’s mode of operation.</a:t>
            </a:r>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361012" y="3505200"/>
            <a:ext cx="13445290" cy="114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850658" y="3505200"/>
            <a:ext cx="11881884" cy="11430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Speed torque characteristics of different types of load</a:t>
            </a:r>
            <a:endParaRPr lang="en-US" b="1" dirty="0"/>
          </a:p>
        </p:txBody>
      </p:sp>
      <p:sp>
        <p:nvSpPr>
          <p:cNvPr id="3" name="Content Placeholder 2"/>
          <p:cNvSpPr>
            <a:spLocks noGrp="1"/>
          </p:cNvSpPr>
          <p:nvPr>
            <p:ph idx="1"/>
          </p:nvPr>
        </p:nvSpPr>
        <p:spPr/>
        <p:txBody>
          <a:bodyPr>
            <a:normAutofit/>
          </a:bodyPr>
          <a:lstStyle/>
          <a:p>
            <a:r>
              <a:rPr lang="en-US" sz="2400" dirty="0" smtClean="0"/>
              <a:t>Different types of loads exhibit different speed torque characteristics. </a:t>
            </a:r>
          </a:p>
          <a:p>
            <a:r>
              <a:rPr lang="en-US" sz="2400" dirty="0" smtClean="0"/>
              <a:t>Most of the industrial loads can be classified into the following 4 general categories:</a:t>
            </a:r>
          </a:p>
          <a:p>
            <a:pPr marL="514350" indent="-514350">
              <a:buNone/>
            </a:pPr>
            <a:r>
              <a:rPr lang="en-US" sz="2400" dirty="0" smtClean="0"/>
              <a:t>	1. Constant torque type load. </a:t>
            </a:r>
          </a:p>
          <a:p>
            <a:pPr marL="514350" indent="-514350">
              <a:buNone/>
            </a:pPr>
            <a:r>
              <a:rPr lang="en-US" sz="2400" dirty="0" smtClean="0"/>
              <a:t>	2. load with torque proportional to speed (generator type load) </a:t>
            </a:r>
          </a:p>
          <a:p>
            <a:pPr marL="514350" indent="-514350">
              <a:buNone/>
            </a:pPr>
            <a:r>
              <a:rPr lang="en-US" sz="2400" dirty="0" smtClean="0"/>
              <a:t>	3. load with torque proportional to square of the speed (fan type load) </a:t>
            </a:r>
          </a:p>
          <a:p>
            <a:pPr marL="514350" indent="-514350">
              <a:buNone/>
            </a:pPr>
            <a:r>
              <a:rPr lang="en-US" sz="2400" dirty="0" smtClean="0"/>
              <a:t>	4. load with torque inversely proportional to speed (constant power type load)</a:t>
            </a:r>
            <a:endParaRPr lang="en-US"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609600" y="533401"/>
            <a:ext cx="8153400"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t>Disadvantages of electric drive </a:t>
            </a:r>
            <a:endParaRPr lang="en-US" sz="4800" b="1" dirty="0"/>
          </a:p>
        </p:txBody>
      </p:sp>
      <p:sp>
        <p:nvSpPr>
          <p:cNvPr id="3" name="Content Placeholder 2"/>
          <p:cNvSpPr>
            <a:spLocks noGrp="1"/>
          </p:cNvSpPr>
          <p:nvPr>
            <p:ph idx="1"/>
          </p:nvPr>
        </p:nvSpPr>
        <p:spPr/>
        <p:txBody>
          <a:bodyPr>
            <a:normAutofit/>
          </a:bodyPr>
          <a:lstStyle/>
          <a:p>
            <a:r>
              <a:rPr lang="en-US" sz="2400" dirty="0" smtClean="0"/>
              <a:t>Comes to stop as soon as there is failure of electric supply.</a:t>
            </a:r>
          </a:p>
          <a:p>
            <a:r>
              <a:rPr lang="en-US" sz="2400" dirty="0" smtClean="0"/>
              <a:t>Can not be used at  far off places which are not served by electricity</a:t>
            </a:r>
          </a:p>
          <a:p>
            <a:endParaRPr lang="en-US" sz="2400" dirty="0"/>
          </a:p>
          <a:p>
            <a:pPr>
              <a:buNone/>
            </a:pPr>
            <a:r>
              <a:rPr lang="en-US" sz="2400" dirty="0" smtClean="0"/>
              <a:t>However the above two disadvantages can be overcome by the use of diesel generator.</a:t>
            </a:r>
            <a:endParaRPr 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381000" y="228600"/>
            <a:ext cx="876300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Steady state and transient stability</a:t>
            </a:r>
            <a:endParaRPr lang="en-US" b="1" dirty="0"/>
          </a:p>
        </p:txBody>
      </p:sp>
      <p:sp>
        <p:nvSpPr>
          <p:cNvPr id="3" name="Content Placeholder 2"/>
          <p:cNvSpPr>
            <a:spLocks noGrp="1"/>
          </p:cNvSpPr>
          <p:nvPr>
            <p:ph idx="1"/>
          </p:nvPr>
        </p:nvSpPr>
        <p:spPr/>
        <p:txBody>
          <a:bodyPr>
            <a:normAutofit lnSpcReduction="10000"/>
          </a:bodyPr>
          <a:lstStyle/>
          <a:p>
            <a:r>
              <a:rPr lang="en-US" sz="2000" dirty="0" smtClean="0"/>
              <a:t>The drive is said to be in equilibrium if the torque developed by the motor is exactly equal to the load torque  and the corresponding speed is called equilibrium speed.</a:t>
            </a:r>
          </a:p>
          <a:p>
            <a:r>
              <a:rPr lang="en-US" sz="2000" dirty="0" smtClean="0"/>
              <a:t> If the drive comes out of the state of equilibrium due to some disturbance, it comes back to steady state for stable equilibrium but for unstable equilibrium the speed of the drive increases uncontrollably or decreases to zero.</a:t>
            </a:r>
          </a:p>
          <a:p>
            <a:r>
              <a:rPr lang="en-US" sz="2000" b="1" u="sng" dirty="0" smtClean="0"/>
              <a:t>Stability</a:t>
            </a:r>
            <a:r>
              <a:rPr lang="en-US" sz="2000" dirty="0" smtClean="0"/>
              <a:t>: the stability of the motor load combination is defined as the capacity of the system which enables it to develop forces of such a nature as to restore equilibrium after any small departure </a:t>
            </a:r>
            <a:r>
              <a:rPr lang="en-US" sz="2000" dirty="0" err="1" smtClean="0"/>
              <a:t>therefrom</a:t>
            </a:r>
            <a:r>
              <a:rPr lang="en-US" sz="2000" dirty="0" smtClean="0"/>
              <a:t>.</a:t>
            </a:r>
          </a:p>
          <a:p>
            <a:r>
              <a:rPr lang="en-US" sz="2000" dirty="0" smtClean="0"/>
              <a:t>There are two types of disturbances:</a:t>
            </a:r>
          </a:p>
          <a:p>
            <a:pPr>
              <a:buNone/>
            </a:pPr>
            <a:r>
              <a:rPr lang="en-US" sz="2000" dirty="0" smtClean="0"/>
              <a:t>	1. Changes from the state of equilibrium takes place slowly and the effect of the inertia is insignificant which is related to </a:t>
            </a:r>
            <a:r>
              <a:rPr lang="en-US" sz="2000" b="1" dirty="0" smtClean="0"/>
              <a:t>steady state stability.</a:t>
            </a:r>
          </a:p>
          <a:p>
            <a:pPr>
              <a:buNone/>
            </a:pPr>
            <a:r>
              <a:rPr lang="en-US" sz="2000" dirty="0" smtClean="0"/>
              <a:t>	2. Sudden and fast changes from the equilibrium state so effect of inertia can not be neglected  which is related to </a:t>
            </a:r>
            <a:r>
              <a:rPr lang="en-US" sz="2000" b="1" dirty="0" smtClean="0"/>
              <a:t>dynamic or transient stability</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381000" y="457200"/>
            <a:ext cx="845820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762001" y="381000"/>
            <a:ext cx="6735076" cy="5486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914400" y="155726"/>
            <a:ext cx="6553200" cy="5970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Selection of motor  power rating(motor sizing)</a:t>
            </a:r>
            <a:endParaRPr lang="en-US" b="1" dirty="0"/>
          </a:p>
        </p:txBody>
      </p:sp>
      <p:sp>
        <p:nvSpPr>
          <p:cNvPr id="3" name="Content Placeholder 2"/>
          <p:cNvSpPr>
            <a:spLocks noGrp="1"/>
          </p:cNvSpPr>
          <p:nvPr>
            <p:ph idx="1"/>
          </p:nvPr>
        </p:nvSpPr>
        <p:spPr/>
        <p:txBody>
          <a:bodyPr>
            <a:normAutofit/>
          </a:bodyPr>
          <a:lstStyle/>
          <a:p>
            <a:pPr>
              <a:buNone/>
            </a:pPr>
            <a:r>
              <a:rPr lang="en-US" sz="2400" dirty="0" smtClean="0"/>
              <a:t>The size and power rating of motors for any</a:t>
            </a:r>
          </a:p>
          <a:p>
            <a:pPr>
              <a:buNone/>
            </a:pPr>
            <a:r>
              <a:rPr lang="en-US" sz="2400" dirty="0" smtClean="0"/>
              <a:t>service depends upon the following factors:</a:t>
            </a:r>
          </a:p>
          <a:p>
            <a:pPr marL="514350" indent="-514350">
              <a:buFont typeface="+mj-lt"/>
              <a:buAutoNum type="arabicPeriod"/>
            </a:pPr>
            <a:r>
              <a:rPr lang="en-US" sz="2400" dirty="0" smtClean="0"/>
              <a:t>Heating effect</a:t>
            </a:r>
          </a:p>
          <a:p>
            <a:pPr marL="514350" indent="-514350">
              <a:buFont typeface="+mj-lt"/>
              <a:buAutoNum type="arabicPeriod"/>
            </a:pPr>
            <a:r>
              <a:rPr lang="en-US" sz="2400" dirty="0" smtClean="0"/>
              <a:t>Classes of duty or loading condition</a:t>
            </a:r>
          </a:p>
          <a:p>
            <a:pPr marL="514350" indent="-514350">
              <a:buFont typeface="+mj-lt"/>
              <a:buAutoNum type="arabicPeriod"/>
            </a:pPr>
            <a:r>
              <a:rPr lang="en-US" sz="2400" dirty="0" smtClean="0"/>
              <a:t>Inertia of load</a:t>
            </a:r>
          </a:p>
          <a:p>
            <a:pPr marL="514350" indent="-514350">
              <a:buFont typeface="+mj-lt"/>
              <a:buAutoNum type="arabicPeriod"/>
            </a:pPr>
            <a:r>
              <a:rPr lang="en-US" sz="2400" dirty="0" smtClean="0"/>
              <a:t>Environmental condition</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Heating effect</a:t>
            </a:r>
            <a:endParaRPr lang="en-US" sz="5400" b="1" dirty="0"/>
          </a:p>
        </p:txBody>
      </p:sp>
      <p:sp>
        <p:nvSpPr>
          <p:cNvPr id="3" name="Content Placeholder 2"/>
          <p:cNvSpPr>
            <a:spLocks noGrp="1"/>
          </p:cNvSpPr>
          <p:nvPr>
            <p:ph idx="1"/>
          </p:nvPr>
        </p:nvSpPr>
        <p:spPr/>
        <p:txBody>
          <a:bodyPr>
            <a:normAutofit/>
          </a:bodyPr>
          <a:lstStyle/>
          <a:p>
            <a:r>
              <a:rPr lang="en-US" sz="2400" dirty="0" smtClean="0"/>
              <a:t>The maximum temperature rise of motor under  given load condition is limited which is governed by the insulation.</a:t>
            </a:r>
          </a:p>
          <a:p>
            <a:r>
              <a:rPr lang="en-US" sz="2400" dirty="0" smtClean="0"/>
              <a:t>If the temperature goes beyond the temperature the insulation can bear, the windings will be short circuited or motor may be permanently damaged.</a:t>
            </a:r>
          </a:p>
          <a:p>
            <a:r>
              <a:rPr lang="en-US" sz="2400" dirty="0" smtClean="0"/>
              <a:t>The different factors that governs the temperature rise are:</a:t>
            </a:r>
          </a:p>
          <a:p>
            <a:pPr>
              <a:buNone/>
            </a:pPr>
            <a:r>
              <a:rPr lang="en-US" sz="2400" dirty="0" smtClean="0"/>
              <a:t>	1. Heating</a:t>
            </a:r>
          </a:p>
          <a:p>
            <a:pPr>
              <a:buNone/>
            </a:pPr>
            <a:r>
              <a:rPr lang="en-US" sz="2400" dirty="0" smtClean="0"/>
              <a:t>	2. Dissipation of heat</a:t>
            </a:r>
          </a:p>
          <a:p>
            <a:pPr>
              <a:buNone/>
            </a:pPr>
            <a:r>
              <a:rPr lang="en-US" sz="2400" dirty="0" smtClean="0"/>
              <a:t>	3. Specific heat capacity</a:t>
            </a:r>
            <a:endParaRPr lang="en-US"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685800" y="-28126"/>
            <a:ext cx="7467600" cy="61542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533400" y="-56896"/>
            <a:ext cx="6934200" cy="61830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96560" y="381000"/>
            <a:ext cx="7383916" cy="5745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Functional block diagram of electric drive</a:t>
            </a:r>
            <a:endParaRPr lang="en-US" b="1" dirty="0"/>
          </a:p>
        </p:txBody>
      </p:sp>
      <p:pic>
        <p:nvPicPr>
          <p:cNvPr id="1026" name="Picture 2"/>
          <p:cNvPicPr>
            <a:picLocks noGrp="1" noChangeAspect="1" noChangeArrowheads="1"/>
          </p:cNvPicPr>
          <p:nvPr>
            <p:ph idx="1"/>
          </p:nvPr>
        </p:nvPicPr>
        <p:blipFill>
          <a:blip r:embed="rId2"/>
          <a:srcRect/>
          <a:stretch>
            <a:fillRect/>
          </a:stretch>
        </p:blipFill>
        <p:spPr bwMode="auto">
          <a:xfrm>
            <a:off x="228600" y="1981200"/>
            <a:ext cx="8566928" cy="39719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cstate="print"/>
          <a:srcRect/>
          <a:stretch>
            <a:fillRect/>
          </a:stretch>
        </p:blipFill>
        <p:spPr bwMode="auto">
          <a:xfrm>
            <a:off x="0" y="232712"/>
            <a:ext cx="8839200" cy="6168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1066800" y="584200"/>
            <a:ext cx="6858000" cy="5541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t>Classes of motor duty in electric drives</a:t>
            </a:r>
            <a:endParaRPr lang="en-US" sz="4800" b="1" dirty="0"/>
          </a:p>
        </p:txBody>
      </p:sp>
      <p:sp>
        <p:nvSpPr>
          <p:cNvPr id="3" name="Content Placeholder 2"/>
          <p:cNvSpPr>
            <a:spLocks noGrp="1"/>
          </p:cNvSpPr>
          <p:nvPr>
            <p:ph idx="1"/>
          </p:nvPr>
        </p:nvSpPr>
        <p:spPr/>
        <p:txBody>
          <a:bodyPr>
            <a:noAutofit/>
          </a:bodyPr>
          <a:lstStyle/>
          <a:p>
            <a:pPr marL="514350" indent="-514350" fontAlgn="base">
              <a:buFont typeface="Wingdings" pitchFamily="2" charset="2"/>
              <a:buChar char="Ø"/>
            </a:pPr>
            <a:r>
              <a:rPr lang="en-US" sz="2400" dirty="0" smtClean="0"/>
              <a:t>The rating of the motor selected from the viewpoint of heating depends upon the load condition or duty to which it is subjected.</a:t>
            </a:r>
          </a:p>
          <a:p>
            <a:pPr marL="514350" indent="-514350" fontAlgn="base">
              <a:buFont typeface="Wingdings" pitchFamily="2" charset="2"/>
              <a:buChar char="Ø"/>
            </a:pPr>
            <a:r>
              <a:rPr lang="en-US" sz="2400" dirty="0" smtClean="0"/>
              <a:t>According to the load condition the classes of duty are:</a:t>
            </a:r>
          </a:p>
          <a:p>
            <a:pPr marL="514350" indent="-514350" fontAlgn="base">
              <a:buNone/>
            </a:pPr>
            <a:r>
              <a:rPr lang="en-US" sz="2400" dirty="0" smtClean="0"/>
              <a:t>	1. Continuous duty.</a:t>
            </a:r>
          </a:p>
          <a:p>
            <a:pPr marL="514350" indent="-514350" fontAlgn="base">
              <a:buNone/>
            </a:pPr>
            <a:r>
              <a:rPr lang="en-US" sz="2400" dirty="0" smtClean="0"/>
              <a:t>	2. Short time duty.</a:t>
            </a:r>
          </a:p>
          <a:p>
            <a:pPr marL="514350" indent="-514350" fontAlgn="base">
              <a:buNone/>
            </a:pPr>
            <a:r>
              <a:rPr lang="en-US" sz="2400" dirty="0" smtClean="0"/>
              <a:t>	3. Intermittent periodic duty.</a:t>
            </a:r>
          </a:p>
          <a:p>
            <a:pPr marL="514350" indent="-514350" fontAlgn="base">
              <a:buNone/>
            </a:pPr>
            <a:r>
              <a:rPr lang="en-US" sz="2400" dirty="0" smtClean="0"/>
              <a:t>	4. Intermittent periodic duty with starting.</a:t>
            </a:r>
          </a:p>
          <a:p>
            <a:pPr marL="514350" indent="-514350" fontAlgn="base">
              <a:buNone/>
            </a:pPr>
            <a:r>
              <a:rPr lang="en-US" sz="2400" dirty="0" smtClean="0"/>
              <a:t>	5. Intermittent periodic duty with starting and braking.</a:t>
            </a:r>
          </a:p>
          <a:p>
            <a:pPr marL="514350" indent="-514350" fontAlgn="base">
              <a:buNone/>
            </a:pPr>
            <a:r>
              <a:rPr lang="en-US" sz="2400" dirty="0" smtClean="0"/>
              <a:t>	6. Continuous duty with intermittent periodic loading.</a:t>
            </a:r>
          </a:p>
          <a:p>
            <a:pPr marL="514350" indent="-514350" fontAlgn="base">
              <a:buNone/>
            </a:pPr>
            <a:r>
              <a:rPr lang="en-US" sz="2400" dirty="0" smtClean="0"/>
              <a:t>	7. Continuous duty with starting and braking.</a:t>
            </a:r>
          </a:p>
          <a:p>
            <a:pPr marL="514350" indent="-514350" fontAlgn="base">
              <a:buNone/>
            </a:pPr>
            <a:r>
              <a:rPr lang="en-US" sz="2400" dirty="0" smtClean="0"/>
              <a:t>	8. Continuous duty with periodic speed changes.</a:t>
            </a:r>
          </a:p>
          <a:p>
            <a:pPr marL="514350" indent="-514350" fontAlgn="base">
              <a:buNone/>
            </a:pPr>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457200" y="304800"/>
            <a:ext cx="8382000" cy="566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Continuous duty.</a:t>
            </a:r>
            <a:endParaRPr lang="en-US" sz="4800" b="1" dirty="0"/>
          </a:p>
        </p:txBody>
      </p:sp>
      <p:sp>
        <p:nvSpPr>
          <p:cNvPr id="3" name="Content Placeholder 2"/>
          <p:cNvSpPr>
            <a:spLocks noGrp="1"/>
          </p:cNvSpPr>
          <p:nvPr>
            <p:ph idx="1"/>
          </p:nvPr>
        </p:nvSpPr>
        <p:spPr/>
        <p:txBody>
          <a:bodyPr/>
          <a:lstStyle/>
          <a:p>
            <a:r>
              <a:rPr lang="en-US" dirty="0" smtClean="0"/>
              <a:t>Motor is running long enough and the motor temperature reaches the steady state value.</a:t>
            </a:r>
          </a:p>
          <a:p>
            <a:r>
              <a:rPr lang="en-US" dirty="0" smtClean="0"/>
              <a:t>Employed to drive fans, compressors, etc.</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Short time duty</a:t>
            </a:r>
            <a:endParaRPr lang="en-US" sz="4800" b="1" dirty="0"/>
          </a:p>
        </p:txBody>
      </p:sp>
      <p:sp>
        <p:nvSpPr>
          <p:cNvPr id="3" name="Content Placeholder 2"/>
          <p:cNvSpPr>
            <a:spLocks noGrp="1"/>
          </p:cNvSpPr>
          <p:nvPr>
            <p:ph idx="1"/>
          </p:nvPr>
        </p:nvSpPr>
        <p:spPr/>
        <p:txBody>
          <a:bodyPr>
            <a:normAutofit/>
          </a:bodyPr>
          <a:lstStyle/>
          <a:p>
            <a:r>
              <a:rPr lang="en-US" sz="2800" dirty="0" smtClean="0"/>
              <a:t>Time of operation of motor is very low and the heating time is much lower than the cooling time so that the motor reaches the ambient temperature before operating again.</a:t>
            </a:r>
          </a:p>
          <a:p>
            <a:r>
              <a:rPr lang="en-US" sz="2800" dirty="0" smtClean="0"/>
              <a:t>Employed for opening and closing weirs, </a:t>
            </a:r>
            <a:r>
              <a:rPr lang="en-US" sz="2800" dirty="0" err="1" smtClean="0"/>
              <a:t>lockgates</a:t>
            </a:r>
            <a:r>
              <a:rPr lang="en-US" sz="2800" dirty="0" smtClean="0"/>
              <a:t> and bridges.</a:t>
            </a:r>
          </a:p>
          <a:p>
            <a:r>
              <a:rPr lang="en-US" sz="2800" dirty="0" smtClean="0"/>
              <a:t>Recommended values of short time duty are 10, 30, 60 and 90 minutes.</a:t>
            </a:r>
            <a:endParaRPr lang="en-US" sz="28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Intermittent periodic duty</a:t>
            </a:r>
            <a:endParaRPr lang="en-US" b="1" dirty="0"/>
          </a:p>
        </p:txBody>
      </p:sp>
      <p:sp>
        <p:nvSpPr>
          <p:cNvPr id="3" name="Content Placeholder 2"/>
          <p:cNvSpPr>
            <a:spLocks noGrp="1"/>
          </p:cNvSpPr>
          <p:nvPr>
            <p:ph idx="1"/>
          </p:nvPr>
        </p:nvSpPr>
        <p:spPr/>
        <p:txBody>
          <a:bodyPr>
            <a:normAutofit/>
          </a:bodyPr>
          <a:lstStyle/>
          <a:p>
            <a:r>
              <a:rPr lang="en-US" sz="2800" dirty="0" smtClean="0"/>
              <a:t>Motor operates for sometime and then there is rest period. In both the conditions the time is insufficient to raise the temperature to steady state value or cool it to the ambient temperature.</a:t>
            </a:r>
          </a:p>
          <a:p>
            <a:r>
              <a:rPr lang="en-US" sz="2800" dirty="0" smtClean="0"/>
              <a:t>Employed for hoisting mechanism, trolley buses, etc</a:t>
            </a:r>
            <a:endParaRPr lang="en-US" sz="28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Intermittent periodic duty with starting</a:t>
            </a:r>
            <a:endParaRPr lang="en-US" b="1" dirty="0"/>
          </a:p>
        </p:txBody>
      </p:sp>
      <p:sp>
        <p:nvSpPr>
          <p:cNvPr id="3" name="Content Placeholder 2"/>
          <p:cNvSpPr>
            <a:spLocks noGrp="1"/>
          </p:cNvSpPr>
          <p:nvPr>
            <p:ph idx="1"/>
          </p:nvPr>
        </p:nvSpPr>
        <p:spPr/>
        <p:txBody>
          <a:bodyPr>
            <a:normAutofit/>
          </a:bodyPr>
          <a:lstStyle/>
          <a:p>
            <a:r>
              <a:rPr lang="en-US" sz="2400" dirty="0" smtClean="0"/>
              <a:t>This is intermittent periodic duty where heat losses during starting cannot be ignored.</a:t>
            </a:r>
          </a:p>
          <a:p>
            <a:r>
              <a:rPr lang="en-US" sz="2400" dirty="0" smtClean="0"/>
              <a:t>It consists of a period of starting, a period of operation at a constant load and a rest period; with operating and rest periods, being too short for the respective steady-state temperatures to be attained.</a:t>
            </a:r>
          </a:p>
          <a:p>
            <a:r>
              <a:rPr lang="en-US" sz="2400" dirty="0" smtClean="0"/>
              <a:t>In this duty, heating of machine during braking is considered to be negligible, because mechanical brakes are used for stopping or motor is allowed to stop due to its own friction.</a:t>
            </a:r>
            <a:endParaRPr lang="en-US" sz="2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Intermittent periodic duty with starting and braking</a:t>
            </a:r>
            <a:endParaRPr lang="en-US" b="1" dirty="0"/>
          </a:p>
        </p:txBody>
      </p:sp>
      <p:sp>
        <p:nvSpPr>
          <p:cNvPr id="3" name="Content Placeholder 2"/>
          <p:cNvSpPr>
            <a:spLocks noGrp="1"/>
          </p:cNvSpPr>
          <p:nvPr>
            <p:ph idx="1"/>
          </p:nvPr>
        </p:nvSpPr>
        <p:spPr/>
        <p:txBody>
          <a:bodyPr>
            <a:normAutofit/>
          </a:bodyPr>
          <a:lstStyle/>
          <a:p>
            <a:r>
              <a:rPr lang="en-US" sz="2400" dirty="0" smtClean="0"/>
              <a:t>This is the intermittent periodic duty where heat losses during starting and braking cannot be ignored. </a:t>
            </a:r>
          </a:p>
          <a:p>
            <a:r>
              <a:rPr lang="en-US" sz="2400" dirty="0" smtClean="0"/>
              <a:t>It consists of a period of starting, a period of operation with a constant load, a braking period with electrical braking and a rest period with operating and rest periods being too short for the respective steady state temperatures to be attained.</a:t>
            </a:r>
            <a:endParaRPr lang="en-US" sz="24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Continuous duty with intermittent periodic loading.</a:t>
            </a:r>
            <a:endParaRPr lang="en-US" b="1" dirty="0"/>
          </a:p>
        </p:txBody>
      </p:sp>
      <p:sp>
        <p:nvSpPr>
          <p:cNvPr id="3" name="Content Placeholder 2"/>
          <p:cNvSpPr>
            <a:spLocks noGrp="1"/>
          </p:cNvSpPr>
          <p:nvPr>
            <p:ph idx="1"/>
          </p:nvPr>
        </p:nvSpPr>
        <p:spPr/>
        <p:txBody>
          <a:bodyPr>
            <a:normAutofit/>
          </a:bodyPr>
          <a:lstStyle/>
          <a:p>
            <a:r>
              <a:rPr lang="en-US" sz="2400" dirty="0" smtClean="0"/>
              <a:t>This Classes of Motor Duty in Electrical Drives is distinguished from the intermittent periodic duty by the fact that a period of running at a constant load is followed by a period of running at no load instead of rest. </a:t>
            </a:r>
            <a:endParaRPr lang="en-US"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Main parts of electric drive </a:t>
            </a:r>
            <a:endParaRPr lang="en-US" sz="4800" b="1" dirty="0"/>
          </a:p>
        </p:txBody>
      </p:sp>
      <p:sp>
        <p:nvSpPr>
          <p:cNvPr id="3" name="Content Placeholder 2"/>
          <p:cNvSpPr>
            <a:spLocks noGrp="1"/>
          </p:cNvSpPr>
          <p:nvPr>
            <p:ph idx="1"/>
          </p:nvPr>
        </p:nvSpPr>
        <p:spPr/>
        <p:txBody>
          <a:bodyPr>
            <a:normAutofit/>
          </a:bodyPr>
          <a:lstStyle/>
          <a:p>
            <a:r>
              <a:rPr lang="en-US" sz="2800" dirty="0" smtClean="0"/>
              <a:t>Source</a:t>
            </a:r>
          </a:p>
          <a:p>
            <a:r>
              <a:rPr lang="en-US" sz="2800" dirty="0" smtClean="0"/>
              <a:t>Power modulator </a:t>
            </a:r>
          </a:p>
          <a:p>
            <a:r>
              <a:rPr lang="en-US" sz="2800" dirty="0" smtClean="0"/>
              <a:t>Control unit</a:t>
            </a:r>
          </a:p>
          <a:p>
            <a:r>
              <a:rPr lang="en-US" sz="2800" dirty="0" smtClean="0"/>
              <a:t>Sensing unit </a:t>
            </a:r>
            <a:endParaRPr lang="en-US" sz="28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Continuous duty with starting and braking.</a:t>
            </a:r>
            <a:endParaRPr lang="en-US" b="1" dirty="0"/>
          </a:p>
        </p:txBody>
      </p:sp>
      <p:sp>
        <p:nvSpPr>
          <p:cNvPr id="3" name="Content Placeholder 2"/>
          <p:cNvSpPr>
            <a:spLocks noGrp="1"/>
          </p:cNvSpPr>
          <p:nvPr>
            <p:ph idx="1"/>
          </p:nvPr>
        </p:nvSpPr>
        <p:spPr/>
        <p:txBody>
          <a:bodyPr>
            <a:normAutofit/>
          </a:bodyPr>
          <a:lstStyle/>
          <a:p>
            <a:r>
              <a:rPr lang="en-US" sz="2400" dirty="0" smtClean="0"/>
              <a:t>Consists of periodic duty cycle, each having a period of starting, a period of running at a constant load and a period of electrical braking; there is no period of rest. </a:t>
            </a:r>
            <a:endParaRPr lang="en-US" sz="2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Continuous Duty with Periodic Speed Changes</a:t>
            </a:r>
            <a:br>
              <a:rPr lang="en-US" b="1" dirty="0" smtClean="0"/>
            </a:br>
            <a:endParaRPr lang="en-US" dirty="0"/>
          </a:p>
        </p:txBody>
      </p:sp>
      <p:sp>
        <p:nvSpPr>
          <p:cNvPr id="3" name="Content Placeholder 2"/>
          <p:cNvSpPr>
            <a:spLocks noGrp="1"/>
          </p:cNvSpPr>
          <p:nvPr>
            <p:ph idx="1"/>
          </p:nvPr>
        </p:nvSpPr>
        <p:spPr/>
        <p:txBody>
          <a:bodyPr>
            <a:normAutofit/>
          </a:bodyPr>
          <a:lstStyle/>
          <a:p>
            <a:r>
              <a:rPr lang="en-US" sz="2400" dirty="0" smtClean="0"/>
              <a:t>Consists of periodic duty cycle, each having a period of running at one load and speed, and another period of running at different speed and load; again both operating periods are too short for respective steady-state temperatures to be attained.</a:t>
            </a:r>
            <a:endParaRPr lang="en-US" sz="2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Motor rating</a:t>
            </a:r>
            <a:endParaRPr lang="en-US" b="1" dirty="0"/>
          </a:p>
        </p:txBody>
      </p:sp>
      <p:sp>
        <p:nvSpPr>
          <p:cNvPr id="3" name="Content Placeholder 2"/>
          <p:cNvSpPr>
            <a:spLocks noGrp="1"/>
          </p:cNvSpPr>
          <p:nvPr>
            <p:ph idx="1"/>
          </p:nvPr>
        </p:nvSpPr>
        <p:spPr/>
        <p:txBody>
          <a:bodyPr>
            <a:normAutofit/>
          </a:bodyPr>
          <a:lstStyle/>
          <a:p>
            <a:r>
              <a:rPr lang="en-US" sz="2800" dirty="0" smtClean="0"/>
              <a:t>Continuous rating</a:t>
            </a:r>
          </a:p>
          <a:p>
            <a:r>
              <a:rPr lang="en-US" sz="2800" dirty="0" smtClean="0"/>
              <a:t>Continuous maximum rating</a:t>
            </a:r>
          </a:p>
          <a:p>
            <a:r>
              <a:rPr lang="en-US" sz="2800" dirty="0" smtClean="0"/>
              <a:t>Short time rating</a:t>
            </a:r>
            <a:endParaRPr lang="en-US" sz="28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Continuous rating</a:t>
            </a:r>
            <a:endParaRPr lang="en-US" b="1" dirty="0"/>
          </a:p>
        </p:txBody>
      </p:sp>
      <p:sp>
        <p:nvSpPr>
          <p:cNvPr id="3" name="Content Placeholder 2"/>
          <p:cNvSpPr>
            <a:spLocks noGrp="1"/>
          </p:cNvSpPr>
          <p:nvPr>
            <p:ph idx="1"/>
          </p:nvPr>
        </p:nvSpPr>
        <p:spPr/>
        <p:txBody>
          <a:bodyPr>
            <a:normAutofit/>
          </a:bodyPr>
          <a:lstStyle/>
          <a:p>
            <a:r>
              <a:rPr lang="en-US" sz="2800" dirty="0" smtClean="0"/>
              <a:t>This is an output which a motor can deliver continuously without exceeding the permissible temperature rise.</a:t>
            </a:r>
          </a:p>
          <a:p>
            <a:r>
              <a:rPr lang="en-US" sz="2800" dirty="0" smtClean="0"/>
              <a:t>Can deliver 25 percent overload for 2 hours.</a:t>
            </a:r>
            <a:endParaRPr lang="en-US" sz="28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Continuous maximum rating</a:t>
            </a:r>
            <a:endParaRPr lang="en-US" sz="4800" b="1" dirty="0"/>
          </a:p>
        </p:txBody>
      </p:sp>
      <p:sp>
        <p:nvSpPr>
          <p:cNvPr id="3" name="Content Placeholder 2"/>
          <p:cNvSpPr>
            <a:spLocks noGrp="1"/>
          </p:cNvSpPr>
          <p:nvPr>
            <p:ph idx="1"/>
          </p:nvPr>
        </p:nvSpPr>
        <p:spPr/>
        <p:txBody>
          <a:bodyPr>
            <a:normAutofit/>
          </a:bodyPr>
          <a:lstStyle/>
          <a:p>
            <a:r>
              <a:rPr lang="en-US" sz="2800" dirty="0" smtClean="0"/>
              <a:t>Similar to continuous rating but not allowing any overload.</a:t>
            </a:r>
          </a:p>
          <a:p>
            <a:r>
              <a:rPr lang="en-US" sz="2800" dirty="0" smtClean="0"/>
              <a:t>Used for motors of capacity larger than 1.84 KW</a:t>
            </a:r>
            <a:endParaRPr lang="en-US" sz="28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Short time rating</a:t>
            </a:r>
            <a:endParaRPr lang="en-US" b="1" dirty="0"/>
          </a:p>
        </p:txBody>
      </p:sp>
      <p:sp>
        <p:nvSpPr>
          <p:cNvPr id="3" name="Content Placeholder 2"/>
          <p:cNvSpPr>
            <a:spLocks noGrp="1"/>
          </p:cNvSpPr>
          <p:nvPr>
            <p:ph idx="1"/>
          </p:nvPr>
        </p:nvSpPr>
        <p:spPr/>
        <p:txBody>
          <a:bodyPr>
            <a:normAutofit/>
          </a:bodyPr>
          <a:lstStyle/>
          <a:p>
            <a:r>
              <a:rPr lang="en-US" sz="2800" dirty="0" smtClean="0"/>
              <a:t>This is an output an electric motor can deliver for a specified period (say 0.5 hour, 0.25 hour, etc) without exceeding the permissible temperature rise.</a:t>
            </a:r>
            <a:endParaRPr lang="en-US" sz="28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Determination of power ratings of electric motors for different applications</a:t>
            </a:r>
            <a:endParaRPr lang="en-US" sz="3600" b="1" dirty="0"/>
          </a:p>
        </p:txBody>
      </p:sp>
      <p:sp>
        <p:nvSpPr>
          <p:cNvPr id="3" name="Content Placeholder 2"/>
          <p:cNvSpPr>
            <a:spLocks noGrp="1"/>
          </p:cNvSpPr>
          <p:nvPr>
            <p:ph idx="1"/>
          </p:nvPr>
        </p:nvSpPr>
        <p:spPr/>
        <p:txBody>
          <a:bodyPr>
            <a:normAutofit/>
          </a:bodyPr>
          <a:lstStyle/>
          <a:p>
            <a:r>
              <a:rPr lang="en-US" sz="2800" dirty="0" smtClean="0"/>
              <a:t>Continuous duty and constant load</a:t>
            </a:r>
          </a:p>
          <a:p>
            <a:r>
              <a:rPr lang="en-US" sz="2800" dirty="0" smtClean="0"/>
              <a:t>Continuous duty and variable load</a:t>
            </a:r>
          </a:p>
          <a:p>
            <a:r>
              <a:rPr lang="en-US" sz="2800" dirty="0" smtClean="0"/>
              <a:t>Short time rating</a:t>
            </a:r>
            <a:endParaRPr lang="en-US" sz="28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Continuous duty and constant load</a:t>
            </a:r>
            <a:endParaRPr lang="en-US" b="1" dirty="0"/>
          </a:p>
        </p:txBody>
      </p:sp>
      <p:pic>
        <p:nvPicPr>
          <p:cNvPr id="5123" name="Picture 3"/>
          <p:cNvPicPr>
            <a:picLocks noGrp="1" noChangeAspect="1" noChangeArrowheads="1"/>
          </p:cNvPicPr>
          <p:nvPr>
            <p:ph idx="1"/>
          </p:nvPr>
        </p:nvPicPr>
        <p:blipFill>
          <a:blip r:embed="rId2"/>
          <a:srcRect/>
          <a:stretch>
            <a:fillRect/>
          </a:stretch>
        </p:blipFill>
        <p:spPr bwMode="auto">
          <a:xfrm>
            <a:off x="1143000" y="1524000"/>
            <a:ext cx="746760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Continuous duty and constant load(</a:t>
            </a:r>
            <a:r>
              <a:rPr lang="en-US" b="1" dirty="0" err="1" smtClean="0"/>
              <a:t>contd</a:t>
            </a:r>
            <a:r>
              <a:rPr lang="en-US" b="1" dirty="0" smtClean="0"/>
              <a:t>)</a:t>
            </a:r>
            <a:endParaRPr lang="en-US" b="1" dirty="0"/>
          </a:p>
        </p:txBody>
      </p:sp>
      <p:pic>
        <p:nvPicPr>
          <p:cNvPr id="6147" name="Picture 3"/>
          <p:cNvPicPr>
            <a:picLocks noGrp="1" noChangeAspect="1" noChangeArrowheads="1"/>
          </p:cNvPicPr>
          <p:nvPr>
            <p:ph idx="1"/>
          </p:nvPr>
        </p:nvPicPr>
        <p:blipFill>
          <a:blip r:embed="rId2"/>
          <a:srcRect/>
          <a:stretch>
            <a:fillRect/>
          </a:stretch>
        </p:blipFill>
        <p:spPr bwMode="auto">
          <a:xfrm>
            <a:off x="685800" y="1524000"/>
            <a:ext cx="784860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Continuous duty and variable load</a:t>
            </a:r>
            <a:endParaRPr lang="en-US" b="1" dirty="0"/>
          </a:p>
        </p:txBody>
      </p:sp>
      <p:sp>
        <p:nvSpPr>
          <p:cNvPr id="3" name="Content Placeholder 2"/>
          <p:cNvSpPr>
            <a:spLocks noGrp="1"/>
          </p:cNvSpPr>
          <p:nvPr>
            <p:ph idx="1"/>
          </p:nvPr>
        </p:nvSpPr>
        <p:spPr/>
        <p:txBody>
          <a:bodyPr>
            <a:normAutofit/>
          </a:bodyPr>
          <a:lstStyle/>
          <a:p>
            <a:r>
              <a:rPr lang="en-US" sz="2800" dirty="0" smtClean="0"/>
              <a:t>Different methods employed for determination of motor rating for variable load drives are:</a:t>
            </a:r>
          </a:p>
          <a:p>
            <a:pPr>
              <a:buNone/>
            </a:pPr>
            <a:r>
              <a:rPr lang="en-US" sz="2800" dirty="0" smtClean="0"/>
              <a:t>	1. Method of average losses</a:t>
            </a:r>
          </a:p>
          <a:p>
            <a:pPr>
              <a:buNone/>
            </a:pPr>
            <a:r>
              <a:rPr lang="en-US" sz="2800" dirty="0" smtClean="0"/>
              <a:t>	2. Equivalent current method</a:t>
            </a:r>
          </a:p>
          <a:p>
            <a:pPr>
              <a:buNone/>
            </a:pPr>
            <a:r>
              <a:rPr lang="en-US" sz="2800" dirty="0" smtClean="0"/>
              <a:t>	3. Equivalent torque method</a:t>
            </a:r>
          </a:p>
          <a:p>
            <a:pPr>
              <a:buNone/>
            </a:pPr>
            <a:r>
              <a:rPr lang="en-US" sz="2800" dirty="0" smtClean="0"/>
              <a:t>	4. Equivalent power method</a:t>
            </a:r>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40000" lnSpcReduction="20000"/>
          </a:bodyPr>
          <a:lstStyle/>
          <a:p>
            <a:pPr>
              <a:buNone/>
            </a:pPr>
            <a:r>
              <a:rPr lang="en-US" sz="5100" b="1" dirty="0" smtClean="0"/>
              <a:t>Source</a:t>
            </a:r>
            <a:endParaRPr lang="en-US" sz="5100" b="1" dirty="0"/>
          </a:p>
          <a:p>
            <a:pPr>
              <a:buNone/>
            </a:pPr>
            <a:r>
              <a:rPr lang="en-US" sz="4200" dirty="0" smtClean="0"/>
              <a:t>it can be either ac source or dc source</a:t>
            </a:r>
          </a:p>
          <a:p>
            <a:pPr>
              <a:buNone/>
            </a:pPr>
            <a:endParaRPr lang="en-US" dirty="0"/>
          </a:p>
          <a:p>
            <a:pPr>
              <a:buNone/>
            </a:pPr>
            <a:r>
              <a:rPr lang="en-US" sz="5100" b="1" dirty="0" smtClean="0"/>
              <a:t>Power modulator</a:t>
            </a:r>
          </a:p>
          <a:p>
            <a:pPr>
              <a:buNone/>
            </a:pPr>
            <a:r>
              <a:rPr lang="en-US" sz="4200" dirty="0" smtClean="0"/>
              <a:t>The functions of power modulator are:</a:t>
            </a:r>
          </a:p>
          <a:p>
            <a:pPr>
              <a:buFont typeface="Wingdings" pitchFamily="2" charset="2"/>
              <a:buChar char="Ø"/>
            </a:pPr>
            <a:r>
              <a:rPr lang="en-US" sz="4200" dirty="0" smtClean="0"/>
              <a:t>Regulates the output power from the source according to the load requirement.</a:t>
            </a:r>
          </a:p>
          <a:p>
            <a:pPr>
              <a:buFont typeface="Wingdings" pitchFamily="2" charset="2"/>
              <a:buChar char="Ø"/>
            </a:pPr>
            <a:r>
              <a:rPr lang="en-US" sz="4200" dirty="0" smtClean="0"/>
              <a:t>Converts the energy according to the requirement of motor.</a:t>
            </a:r>
          </a:p>
          <a:p>
            <a:pPr>
              <a:buFont typeface="Wingdings" pitchFamily="2" charset="2"/>
              <a:buChar char="Ø"/>
            </a:pPr>
            <a:r>
              <a:rPr lang="en-US" sz="4200" dirty="0" smtClean="0"/>
              <a:t>It also selects the mode of operation of motor</a:t>
            </a:r>
          </a:p>
          <a:p>
            <a:pPr>
              <a:buFont typeface="Wingdings" pitchFamily="2" charset="2"/>
              <a:buChar char="Ø"/>
            </a:pPr>
            <a:r>
              <a:rPr lang="en-US" sz="4200" dirty="0" smtClean="0"/>
              <a:t>During transient operation it restricts source and motor currents within permissible limit.</a:t>
            </a:r>
          </a:p>
          <a:p>
            <a:pPr>
              <a:buNone/>
            </a:pPr>
            <a:r>
              <a:rPr lang="en-US" sz="4200" dirty="0" smtClean="0"/>
              <a:t>In the electric drive system the power modulator can be any one of the following:</a:t>
            </a:r>
          </a:p>
          <a:p>
            <a:pPr marL="514350" indent="-514350">
              <a:buFont typeface="+mj-lt"/>
              <a:buAutoNum type="arabicPeriod"/>
            </a:pPr>
            <a:r>
              <a:rPr lang="en-US" sz="4200" dirty="0" smtClean="0"/>
              <a:t>Controlled rectifier(ac to dc converters)</a:t>
            </a:r>
          </a:p>
          <a:p>
            <a:pPr marL="514350" indent="-514350">
              <a:buFont typeface="+mj-lt"/>
              <a:buAutoNum type="arabicPeriod"/>
            </a:pPr>
            <a:r>
              <a:rPr lang="en-US" sz="4200" dirty="0" smtClean="0"/>
              <a:t>Inverters(dc to ac converters)</a:t>
            </a:r>
          </a:p>
          <a:p>
            <a:pPr marL="514350" indent="-514350">
              <a:buFont typeface="+mj-lt"/>
              <a:buAutoNum type="arabicPeriod"/>
            </a:pPr>
            <a:r>
              <a:rPr lang="en-US" sz="4200" dirty="0" smtClean="0"/>
              <a:t>Ac voltage controllers(ac to ac converters)</a:t>
            </a:r>
          </a:p>
          <a:p>
            <a:pPr marL="514350" indent="-514350">
              <a:buFont typeface="+mj-lt"/>
              <a:buAutoNum type="arabicPeriod"/>
            </a:pPr>
            <a:r>
              <a:rPr lang="en-US" sz="4200" dirty="0" smtClean="0"/>
              <a:t>Dc choppers(dc to dc converters)</a:t>
            </a:r>
          </a:p>
          <a:p>
            <a:pPr marL="514350" indent="-514350">
              <a:buFont typeface="+mj-lt"/>
              <a:buAutoNum type="arabicPeriod"/>
            </a:pPr>
            <a:r>
              <a:rPr lang="en-US" sz="4200" dirty="0" err="1" smtClean="0"/>
              <a:t>Cyclo</a:t>
            </a:r>
            <a:r>
              <a:rPr lang="en-US" sz="4200" dirty="0" smtClean="0"/>
              <a:t> converters(frequency converter)</a:t>
            </a:r>
          </a:p>
          <a:p>
            <a:pPr>
              <a:buNone/>
            </a:pPr>
            <a:endParaRPr lang="en-US" sz="4200"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Method of average losses</a:t>
            </a:r>
            <a:endParaRPr lang="en-US" b="1" dirty="0"/>
          </a:p>
        </p:txBody>
      </p:sp>
      <p:pic>
        <p:nvPicPr>
          <p:cNvPr id="7173" name="Picture 5"/>
          <p:cNvPicPr>
            <a:picLocks noGrp="1" noChangeAspect="1" noChangeArrowheads="1"/>
          </p:cNvPicPr>
          <p:nvPr>
            <p:ph idx="1"/>
          </p:nvPr>
        </p:nvPicPr>
        <p:blipFill>
          <a:blip r:embed="rId2"/>
          <a:srcRect/>
          <a:stretch>
            <a:fillRect/>
          </a:stretch>
        </p:blipFill>
        <p:spPr bwMode="auto">
          <a:xfrm>
            <a:off x="533400" y="1524000"/>
            <a:ext cx="80772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Equivalent current method</a:t>
            </a:r>
            <a:endParaRPr lang="en-US" b="1" dirty="0"/>
          </a:p>
        </p:txBody>
      </p:sp>
      <p:pic>
        <p:nvPicPr>
          <p:cNvPr id="8196" name="Picture 4"/>
          <p:cNvPicPr>
            <a:picLocks noGrp="1" noChangeAspect="1" noChangeArrowheads="1"/>
          </p:cNvPicPr>
          <p:nvPr>
            <p:ph idx="1"/>
          </p:nvPr>
        </p:nvPicPr>
        <p:blipFill>
          <a:blip r:embed="rId2"/>
          <a:srcRect/>
          <a:stretch>
            <a:fillRect/>
          </a:stretch>
        </p:blipFill>
        <p:spPr bwMode="auto">
          <a:xfrm>
            <a:off x="685800" y="1371600"/>
            <a:ext cx="7772400" cy="4754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Equivalent current method(</a:t>
            </a:r>
            <a:r>
              <a:rPr lang="en-US" b="1" dirty="0" err="1" smtClean="0"/>
              <a:t>contd</a:t>
            </a:r>
            <a:r>
              <a:rPr lang="en-US" b="1" dirty="0" smtClean="0"/>
              <a:t>)</a:t>
            </a:r>
            <a:endParaRPr lang="en-US" b="1" dirty="0"/>
          </a:p>
        </p:txBody>
      </p:sp>
      <p:pic>
        <p:nvPicPr>
          <p:cNvPr id="10242" name="Picture 2"/>
          <p:cNvPicPr>
            <a:picLocks noGrp="1" noChangeAspect="1" noChangeArrowheads="1"/>
          </p:cNvPicPr>
          <p:nvPr>
            <p:ph idx="1"/>
          </p:nvPr>
        </p:nvPicPr>
        <p:blipFill>
          <a:blip r:embed="rId2"/>
          <a:srcRect/>
          <a:stretch>
            <a:fillRect/>
          </a:stretch>
        </p:blipFill>
        <p:spPr bwMode="auto">
          <a:xfrm>
            <a:off x="762000" y="1600200"/>
            <a:ext cx="800100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Equivalent torque and power method</a:t>
            </a:r>
            <a:endParaRPr lang="en-US" b="1" dirty="0"/>
          </a:p>
        </p:txBody>
      </p:sp>
      <p:pic>
        <p:nvPicPr>
          <p:cNvPr id="9220" name="Picture 4"/>
          <p:cNvPicPr>
            <a:picLocks noGrp="1" noChangeAspect="1" noChangeArrowheads="1"/>
          </p:cNvPicPr>
          <p:nvPr>
            <p:ph idx="1"/>
          </p:nvPr>
        </p:nvPicPr>
        <p:blipFill>
          <a:blip r:embed="rId2"/>
          <a:srcRect/>
          <a:stretch>
            <a:fillRect/>
          </a:stretch>
        </p:blipFill>
        <p:spPr bwMode="auto">
          <a:xfrm>
            <a:off x="609600" y="1600200"/>
            <a:ext cx="8229599"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Load equalization and flywheel sizing</a:t>
            </a:r>
            <a:endParaRPr lang="en-US" b="1" dirty="0"/>
          </a:p>
        </p:txBody>
      </p:sp>
      <p:sp>
        <p:nvSpPr>
          <p:cNvPr id="3" name="Content Placeholder 2"/>
          <p:cNvSpPr>
            <a:spLocks noGrp="1"/>
          </p:cNvSpPr>
          <p:nvPr>
            <p:ph idx="1"/>
          </p:nvPr>
        </p:nvSpPr>
        <p:spPr/>
        <p:txBody>
          <a:bodyPr>
            <a:normAutofit/>
          </a:bodyPr>
          <a:lstStyle/>
          <a:p>
            <a:r>
              <a:rPr lang="en-US" sz="2800" dirty="0" smtClean="0"/>
              <a:t>The process of smoothing out the fluctuating load is called load equalization.</a:t>
            </a:r>
          </a:p>
          <a:p>
            <a:r>
              <a:rPr lang="en-US" sz="2800" dirty="0" smtClean="0"/>
              <a:t>It is necessary because most of the industrial drives have fluctuating load and during time of peak load it will draw very high current from the supply which will either produce large voltage drop in the supply system or require cables of higher cross section.</a:t>
            </a:r>
            <a:endParaRPr lang="en-US" sz="28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Load equalization and flywheel sizing(</a:t>
            </a:r>
            <a:r>
              <a:rPr lang="en-US" b="1" dirty="0" err="1" smtClean="0"/>
              <a:t>contd</a:t>
            </a:r>
            <a:r>
              <a:rPr lang="en-US" b="1" dirty="0" smtClean="0"/>
              <a:t>)</a:t>
            </a:r>
            <a:endParaRPr lang="en-US" b="1"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524000"/>
            <a:ext cx="7887187"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Load equalization and flywheel sizing(</a:t>
            </a:r>
            <a:r>
              <a:rPr lang="en-US" b="1" dirty="0" err="1" smtClean="0"/>
              <a:t>contd</a:t>
            </a:r>
            <a:r>
              <a:rPr lang="en-US" b="1" dirty="0" smtClean="0"/>
              <a:t>)</a:t>
            </a:r>
            <a:endParaRPr lang="en-US" b="1" dirty="0"/>
          </a:p>
        </p:txBody>
      </p:sp>
      <p:sp>
        <p:nvSpPr>
          <p:cNvPr id="3" name="Content Placeholder 2"/>
          <p:cNvSpPr>
            <a:spLocks noGrp="1"/>
          </p:cNvSpPr>
          <p:nvPr>
            <p:ph idx="1"/>
          </p:nvPr>
        </p:nvSpPr>
        <p:spPr/>
        <p:txBody>
          <a:bodyPr>
            <a:noAutofit/>
          </a:bodyPr>
          <a:lstStyle/>
          <a:p>
            <a:r>
              <a:rPr lang="en-US" sz="2400" dirty="0" smtClean="0"/>
              <a:t>The process of load equalization involves the storage of energy during light load periods which can be given out during peak load periods.</a:t>
            </a:r>
          </a:p>
          <a:p>
            <a:r>
              <a:rPr lang="en-US" sz="2400" dirty="0" smtClean="0"/>
              <a:t>Load equalization is achieved by means of a flywheel which is mounted on the motor shaft if the speed of the motor is not to be reversed.</a:t>
            </a:r>
          </a:p>
          <a:p>
            <a:r>
              <a:rPr lang="en-US" sz="2400" dirty="0" smtClean="0"/>
              <a:t>During intervals of heavy load speed of motor tends to decrease which enables the flywheel to release a portion of the stored K.E  to meet the demand of load.</a:t>
            </a:r>
          </a:p>
          <a:p>
            <a:r>
              <a:rPr lang="en-US" sz="2400" dirty="0" smtClean="0"/>
              <a:t>During off peak load period motor draws more energy than required by the load. The excess energy is again stored as K.E in flywheel whose speed then increases.</a:t>
            </a:r>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Variation of load torque, motor torque and speed with time </a:t>
            </a:r>
            <a:endParaRPr lang="en-US" b="1" dirty="0"/>
          </a:p>
        </p:txBody>
      </p:sp>
      <p:pic>
        <p:nvPicPr>
          <p:cNvPr id="2050" name="Picture 2"/>
          <p:cNvPicPr>
            <a:picLocks noGrp="1" noChangeAspect="1" noChangeArrowheads="1"/>
          </p:cNvPicPr>
          <p:nvPr>
            <p:ph idx="1"/>
          </p:nvPr>
        </p:nvPicPr>
        <p:blipFill>
          <a:blip r:embed="rId2"/>
          <a:srcRect/>
          <a:stretch>
            <a:fillRect/>
          </a:stretch>
        </p:blipFill>
        <p:spPr bwMode="auto">
          <a:xfrm>
            <a:off x="228600" y="1676400"/>
            <a:ext cx="8915400" cy="44557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457200" y="304800"/>
            <a:ext cx="8229600"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533400" y="505600"/>
            <a:ext cx="8001000" cy="5620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buNone/>
            </a:pPr>
            <a:r>
              <a:rPr lang="en-US" sz="3800" b="1" dirty="0" smtClean="0"/>
              <a:t>Control unit</a:t>
            </a:r>
          </a:p>
          <a:p>
            <a:pPr>
              <a:buFont typeface="Wingdings" pitchFamily="2" charset="2"/>
              <a:buChar char="Ø"/>
            </a:pPr>
            <a:r>
              <a:rPr lang="en-US" dirty="0" smtClean="0"/>
              <a:t>Operates the power modulator as desired</a:t>
            </a:r>
          </a:p>
          <a:p>
            <a:pPr>
              <a:buFont typeface="Wingdings" pitchFamily="2" charset="2"/>
              <a:buChar char="Ø"/>
            </a:pPr>
            <a:r>
              <a:rPr lang="en-US" dirty="0" smtClean="0"/>
              <a:t>Generates the command for power modulator according to the input command and output form the sensing unit</a:t>
            </a:r>
          </a:p>
          <a:p>
            <a:pPr>
              <a:buNone/>
            </a:pPr>
            <a:endParaRPr lang="en-US" sz="3800" dirty="0"/>
          </a:p>
          <a:p>
            <a:pPr>
              <a:buNone/>
            </a:pPr>
            <a:r>
              <a:rPr lang="en-US" sz="3800" b="1" dirty="0" smtClean="0"/>
              <a:t>Sensing unit</a:t>
            </a:r>
          </a:p>
          <a:p>
            <a:pPr>
              <a:buFont typeface="Wingdings" pitchFamily="2" charset="2"/>
              <a:buChar char="Ø"/>
            </a:pPr>
            <a:r>
              <a:rPr lang="en-US" dirty="0" smtClean="0"/>
              <a:t>Senses the certain drive parameters like motor current and speed</a:t>
            </a:r>
          </a:p>
          <a:p>
            <a:pPr>
              <a:buFont typeface="Wingdings" pitchFamily="2" charset="2"/>
              <a:buChar char="Ø"/>
            </a:pPr>
            <a:r>
              <a:rPr lang="en-US" dirty="0" smtClean="0"/>
              <a:t>It is mainly required either for protection or for close loop operation</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381000" y="364802"/>
            <a:ext cx="8534400" cy="57613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838200" y="457200"/>
            <a:ext cx="7162800" cy="566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Electric drives for different applications</a:t>
            </a:r>
            <a:endParaRPr lang="en-US" dirty="0"/>
          </a:p>
        </p:txBody>
      </p:sp>
      <p:sp>
        <p:nvSpPr>
          <p:cNvPr id="3" name="Content Placeholder 2"/>
          <p:cNvSpPr>
            <a:spLocks noGrp="1"/>
          </p:cNvSpPr>
          <p:nvPr>
            <p:ph sz="half" idx="1"/>
          </p:nvPr>
        </p:nvSpPr>
        <p:spPr/>
        <p:txBody>
          <a:bodyPr>
            <a:normAutofit fontScale="55000" lnSpcReduction="20000"/>
          </a:bodyPr>
          <a:lstStyle/>
          <a:p>
            <a:pPr marL="514350" indent="-514350">
              <a:buFont typeface="+mj-lt"/>
              <a:buAutoNum type="arabicPeriod"/>
            </a:pPr>
            <a:r>
              <a:rPr lang="en-US" dirty="0" smtClean="0"/>
              <a:t>Domestic uses</a:t>
            </a:r>
          </a:p>
          <a:p>
            <a:pPr marL="514350" indent="-514350">
              <a:buFont typeface="+mj-lt"/>
              <a:buAutoNum type="arabicPeriod"/>
            </a:pPr>
            <a:r>
              <a:rPr lang="en-US" dirty="0" smtClean="0"/>
              <a:t>Machine tool drives</a:t>
            </a:r>
          </a:p>
          <a:p>
            <a:pPr marL="514350" indent="-514350">
              <a:buFont typeface="+mj-lt"/>
              <a:buAutoNum type="arabicPeriod"/>
            </a:pPr>
            <a:r>
              <a:rPr lang="en-US" dirty="0" smtClean="0"/>
              <a:t>Cranes and hoist work</a:t>
            </a:r>
          </a:p>
          <a:p>
            <a:pPr marL="514350" indent="-514350">
              <a:buFont typeface="+mj-lt"/>
              <a:buAutoNum type="arabicPeriod"/>
            </a:pPr>
            <a:r>
              <a:rPr lang="en-US" dirty="0" smtClean="0"/>
              <a:t>Lifts</a:t>
            </a:r>
          </a:p>
          <a:p>
            <a:pPr marL="514350" indent="-514350">
              <a:buFont typeface="+mj-lt"/>
              <a:buAutoNum type="arabicPeriod"/>
            </a:pPr>
            <a:r>
              <a:rPr lang="en-US" dirty="0" smtClean="0"/>
              <a:t>Lathes, milling and grinding machines</a:t>
            </a:r>
          </a:p>
          <a:p>
            <a:pPr marL="514350" indent="-514350">
              <a:buFont typeface="+mj-lt"/>
              <a:buAutoNum type="arabicPeriod"/>
            </a:pPr>
            <a:r>
              <a:rPr lang="en-US" dirty="0" smtClean="0"/>
              <a:t>Planers</a:t>
            </a:r>
          </a:p>
          <a:p>
            <a:pPr marL="514350" indent="-514350">
              <a:buFont typeface="+mj-lt"/>
              <a:buAutoNum type="arabicPeriod"/>
            </a:pPr>
            <a:r>
              <a:rPr lang="en-US" dirty="0" smtClean="0"/>
              <a:t>Punches, presses and shears</a:t>
            </a:r>
          </a:p>
          <a:p>
            <a:pPr marL="514350" indent="-514350">
              <a:buFont typeface="+mj-lt"/>
              <a:buAutoNum type="arabicPeriod"/>
            </a:pPr>
            <a:r>
              <a:rPr lang="en-US" dirty="0" smtClean="0"/>
              <a:t>Shapers and </a:t>
            </a:r>
            <a:r>
              <a:rPr lang="en-US" dirty="0" err="1" smtClean="0"/>
              <a:t>slotters</a:t>
            </a:r>
            <a:endParaRPr lang="en-US" dirty="0" smtClean="0"/>
          </a:p>
          <a:p>
            <a:pPr marL="514350" indent="-514350">
              <a:buFont typeface="+mj-lt"/>
              <a:buAutoNum type="arabicPeriod"/>
            </a:pPr>
            <a:r>
              <a:rPr lang="en-US" dirty="0" smtClean="0"/>
              <a:t>Blowers and fans</a:t>
            </a:r>
          </a:p>
          <a:p>
            <a:pPr marL="514350" indent="-514350">
              <a:buFont typeface="+mj-lt"/>
              <a:buAutoNum type="arabicPeriod"/>
            </a:pPr>
            <a:r>
              <a:rPr lang="en-US" dirty="0" smtClean="0"/>
              <a:t>Frequency converters</a:t>
            </a:r>
          </a:p>
          <a:p>
            <a:pPr marL="514350" indent="-514350">
              <a:buFont typeface="+mj-lt"/>
              <a:buAutoNum type="arabicPeriod"/>
            </a:pPr>
            <a:r>
              <a:rPr lang="en-US" dirty="0" smtClean="0"/>
              <a:t>Drilling machines</a:t>
            </a:r>
          </a:p>
          <a:p>
            <a:pPr marL="514350" indent="-514350">
              <a:buFont typeface="+mj-lt"/>
              <a:buAutoNum type="arabicPeriod"/>
            </a:pPr>
            <a:r>
              <a:rPr lang="en-US" dirty="0" smtClean="0"/>
              <a:t>Air compressors</a:t>
            </a:r>
          </a:p>
          <a:p>
            <a:pPr marL="514350" indent="-514350">
              <a:buFont typeface="+mj-lt"/>
              <a:buAutoNum type="arabicPeriod"/>
            </a:pPr>
            <a:r>
              <a:rPr lang="en-US" dirty="0" smtClean="0"/>
              <a:t>Electric traction</a:t>
            </a:r>
          </a:p>
          <a:p>
            <a:pPr marL="514350" indent="-514350">
              <a:buFont typeface="+mj-lt"/>
              <a:buAutoNum type="arabicPeriod"/>
            </a:pPr>
            <a:r>
              <a:rPr lang="en-US" dirty="0" smtClean="0"/>
              <a:t>Pumps</a:t>
            </a:r>
          </a:p>
          <a:p>
            <a:pPr marL="514350" indent="-514350">
              <a:buFont typeface="+mj-lt"/>
              <a:buAutoNum type="arabicPeriod"/>
            </a:pPr>
            <a:r>
              <a:rPr lang="en-US" dirty="0" smtClean="0"/>
              <a:t>Refrigeration and air conditioning</a:t>
            </a:r>
          </a:p>
          <a:p>
            <a:pPr marL="514350" indent="-514350">
              <a:buFont typeface="+mj-lt"/>
              <a:buAutoNum type="arabicPeriod"/>
            </a:pPr>
            <a:r>
              <a:rPr lang="en-US" dirty="0" smtClean="0"/>
              <a:t>Breweries</a:t>
            </a:r>
          </a:p>
          <a:p>
            <a:pPr marL="514350" indent="-514350">
              <a:buFont typeface="+mj-lt"/>
              <a:buAutoNum type="arabicPeriod"/>
            </a:pPr>
            <a:r>
              <a:rPr lang="en-US" dirty="0" smtClean="0"/>
              <a:t>Excavators</a:t>
            </a:r>
          </a:p>
          <a:p>
            <a:pPr marL="514350" indent="-514350">
              <a:buFont typeface="+mj-lt"/>
              <a:buAutoNum type="arabicPeriod"/>
            </a:pPr>
            <a:r>
              <a:rPr lang="en-US" dirty="0" smtClean="0"/>
              <a:t>Belt conveyors</a:t>
            </a:r>
          </a:p>
          <a:p>
            <a:pPr marL="514350" indent="-514350">
              <a:buFont typeface="+mj-lt"/>
              <a:buAutoNum type="arabicPeriod"/>
            </a:pPr>
            <a:endParaRPr lang="en-US" dirty="0" smtClean="0"/>
          </a:p>
          <a:p>
            <a:endParaRPr lang="en-US" dirty="0"/>
          </a:p>
        </p:txBody>
      </p:sp>
      <p:sp>
        <p:nvSpPr>
          <p:cNvPr id="4" name="Content Placeholder 3"/>
          <p:cNvSpPr>
            <a:spLocks noGrp="1"/>
          </p:cNvSpPr>
          <p:nvPr>
            <p:ph sz="half" idx="2"/>
          </p:nvPr>
        </p:nvSpPr>
        <p:spPr/>
        <p:txBody>
          <a:bodyPr>
            <a:normAutofit fontScale="55000" lnSpcReduction="20000"/>
          </a:bodyPr>
          <a:lstStyle/>
          <a:p>
            <a:pPr marL="514350" indent="-514350">
              <a:buAutoNum type="arabicPeriod" startAt="19"/>
            </a:pPr>
            <a:r>
              <a:rPr lang="en-US" dirty="0" smtClean="0"/>
              <a:t>Flour mills</a:t>
            </a:r>
          </a:p>
          <a:p>
            <a:pPr marL="514350" indent="-514350">
              <a:buAutoNum type="arabicPeriod" startAt="19"/>
            </a:pPr>
            <a:r>
              <a:rPr lang="en-US" dirty="0" smtClean="0"/>
              <a:t>Quarrying </a:t>
            </a:r>
          </a:p>
          <a:p>
            <a:pPr marL="514350" indent="-514350">
              <a:buAutoNum type="arabicPeriod" startAt="19"/>
            </a:pPr>
            <a:r>
              <a:rPr lang="en-US" dirty="0" smtClean="0"/>
              <a:t>Wood working machinery</a:t>
            </a:r>
          </a:p>
          <a:p>
            <a:pPr marL="514350" indent="-514350">
              <a:buAutoNum type="arabicPeriod" startAt="19"/>
            </a:pPr>
            <a:r>
              <a:rPr lang="en-US" dirty="0" smtClean="0"/>
              <a:t>Printing machinery</a:t>
            </a:r>
          </a:p>
          <a:p>
            <a:pPr marL="514350" indent="-514350">
              <a:buAutoNum type="arabicPeriod" startAt="19"/>
            </a:pPr>
            <a:r>
              <a:rPr lang="en-US" dirty="0" smtClean="0"/>
              <a:t>Petrochemical industries</a:t>
            </a:r>
          </a:p>
          <a:p>
            <a:pPr marL="514350" indent="-514350">
              <a:buAutoNum type="arabicPeriod" startAt="19"/>
            </a:pPr>
            <a:r>
              <a:rPr lang="en-US" dirty="0" smtClean="0"/>
              <a:t>Sugar mills</a:t>
            </a:r>
          </a:p>
          <a:p>
            <a:pPr marL="514350" indent="-514350">
              <a:buAutoNum type="arabicPeriod" startAt="19"/>
            </a:pPr>
            <a:r>
              <a:rPr lang="en-US" dirty="0" smtClean="0"/>
              <a:t>Cement mills</a:t>
            </a:r>
          </a:p>
          <a:p>
            <a:pPr marL="514350" indent="-514350">
              <a:buAutoNum type="arabicPeriod" startAt="19"/>
            </a:pPr>
            <a:r>
              <a:rPr lang="en-US" dirty="0" smtClean="0"/>
              <a:t>Mining work</a:t>
            </a:r>
          </a:p>
          <a:p>
            <a:pPr marL="514350" indent="-514350">
              <a:buAutoNum type="arabicPeriod" startAt="19"/>
            </a:pPr>
            <a:r>
              <a:rPr lang="en-US" dirty="0" smtClean="0"/>
              <a:t>Textile mills</a:t>
            </a:r>
          </a:p>
          <a:p>
            <a:pPr marL="514350" indent="-514350">
              <a:buAutoNum type="arabicPeriod" startAt="19"/>
            </a:pPr>
            <a:r>
              <a:rPr lang="en-US" dirty="0" smtClean="0"/>
              <a:t>Woolen mills</a:t>
            </a:r>
          </a:p>
          <a:p>
            <a:pPr marL="514350" indent="-514350">
              <a:buAutoNum type="arabicPeriod" startAt="19"/>
            </a:pPr>
            <a:r>
              <a:rPr lang="en-US" dirty="0" smtClean="0"/>
              <a:t>Paper mills</a:t>
            </a:r>
          </a:p>
          <a:p>
            <a:pPr marL="514350" indent="-514350">
              <a:buAutoNum type="arabicPeriod" startAt="19"/>
            </a:pPr>
            <a:r>
              <a:rPr lang="en-US" dirty="0" smtClean="0"/>
              <a:t>Ship-propulsion</a:t>
            </a:r>
          </a:p>
          <a:p>
            <a:pPr marL="514350" indent="-514350">
              <a:buAutoNum type="arabicPeriod" startAt="19"/>
            </a:pPr>
            <a:r>
              <a:rPr lang="en-US" dirty="0" smtClean="0"/>
              <a:t>Rolling mills</a:t>
            </a:r>
          </a:p>
          <a:p>
            <a:pPr marL="514350" indent="-514350">
              <a:buNone/>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Classification of electric drive</a:t>
            </a:r>
            <a:endParaRPr lang="en-US" sz="4800" b="1" dirty="0"/>
          </a:p>
        </p:txBody>
      </p:sp>
      <p:sp>
        <p:nvSpPr>
          <p:cNvPr id="3" name="Content Placeholder 2"/>
          <p:cNvSpPr>
            <a:spLocks noGrp="1"/>
          </p:cNvSpPr>
          <p:nvPr>
            <p:ph idx="1"/>
          </p:nvPr>
        </p:nvSpPr>
        <p:spPr/>
        <p:txBody>
          <a:bodyPr>
            <a:normAutofit fontScale="62500" lnSpcReduction="20000"/>
          </a:bodyPr>
          <a:lstStyle/>
          <a:p>
            <a:pPr>
              <a:buNone/>
            </a:pPr>
            <a:r>
              <a:rPr lang="en-US" dirty="0" smtClean="0"/>
              <a:t>According to mode of operation</a:t>
            </a:r>
          </a:p>
          <a:p>
            <a:pPr marL="514350" indent="-514350">
              <a:buFont typeface="+mj-lt"/>
              <a:buAutoNum type="arabicPeriod"/>
            </a:pPr>
            <a:r>
              <a:rPr lang="en-US" dirty="0" smtClean="0"/>
              <a:t>Continuous duty drive</a:t>
            </a:r>
          </a:p>
          <a:p>
            <a:pPr marL="514350" indent="-514350">
              <a:buFont typeface="+mj-lt"/>
              <a:buAutoNum type="arabicPeriod"/>
            </a:pPr>
            <a:r>
              <a:rPr lang="en-US" dirty="0" smtClean="0"/>
              <a:t>Short time duty drive</a:t>
            </a:r>
          </a:p>
          <a:p>
            <a:pPr marL="514350" indent="-514350">
              <a:buFont typeface="+mj-lt"/>
              <a:buAutoNum type="arabicPeriod"/>
            </a:pPr>
            <a:r>
              <a:rPr lang="en-US" dirty="0" smtClean="0"/>
              <a:t>Intermittent duty drives</a:t>
            </a:r>
          </a:p>
          <a:p>
            <a:pPr marL="514350" indent="-514350">
              <a:buNone/>
            </a:pPr>
            <a:endParaRPr lang="en-US" dirty="0"/>
          </a:p>
          <a:p>
            <a:pPr marL="514350" indent="-514350">
              <a:buNone/>
            </a:pPr>
            <a:r>
              <a:rPr lang="en-US" dirty="0" smtClean="0"/>
              <a:t>According to means of control</a:t>
            </a:r>
          </a:p>
          <a:p>
            <a:pPr marL="514350" indent="-514350">
              <a:buFont typeface="+mj-lt"/>
              <a:buAutoNum type="arabicPeriod"/>
            </a:pPr>
            <a:r>
              <a:rPr lang="en-US" dirty="0" smtClean="0"/>
              <a:t>Manual</a:t>
            </a:r>
          </a:p>
          <a:p>
            <a:pPr marL="514350" indent="-514350">
              <a:buFont typeface="+mj-lt"/>
              <a:buAutoNum type="arabicPeriod"/>
            </a:pPr>
            <a:r>
              <a:rPr lang="en-US" dirty="0" smtClean="0"/>
              <a:t>Semi automatic</a:t>
            </a:r>
          </a:p>
          <a:p>
            <a:pPr marL="514350" indent="-514350">
              <a:buFont typeface="+mj-lt"/>
              <a:buAutoNum type="arabicPeriod"/>
            </a:pPr>
            <a:r>
              <a:rPr lang="en-US" dirty="0" smtClean="0"/>
              <a:t>Automatic</a:t>
            </a:r>
          </a:p>
          <a:p>
            <a:pPr marL="514350" indent="-514350">
              <a:buNone/>
            </a:pPr>
            <a:endParaRPr lang="en-US" dirty="0"/>
          </a:p>
          <a:p>
            <a:pPr marL="514350" indent="-514350">
              <a:buNone/>
            </a:pPr>
            <a:r>
              <a:rPr lang="en-US" dirty="0" smtClean="0"/>
              <a:t>According to number of machines</a:t>
            </a:r>
          </a:p>
          <a:p>
            <a:pPr marL="514350" indent="-514350">
              <a:buFont typeface="+mj-lt"/>
              <a:buAutoNum type="arabicPeriod"/>
            </a:pPr>
            <a:r>
              <a:rPr lang="en-US" dirty="0" smtClean="0"/>
              <a:t>Individual drive </a:t>
            </a:r>
          </a:p>
          <a:p>
            <a:pPr marL="514350" indent="-514350">
              <a:buFont typeface="+mj-lt"/>
              <a:buAutoNum type="arabicPeriod"/>
            </a:pPr>
            <a:r>
              <a:rPr lang="en-US" dirty="0" smtClean="0"/>
              <a:t>Group drive</a:t>
            </a:r>
          </a:p>
          <a:p>
            <a:pPr marL="514350" indent="-514350">
              <a:buFont typeface="+mj-lt"/>
              <a:buAutoNum type="arabicPeriod"/>
            </a:pPr>
            <a:r>
              <a:rPr lang="en-US" dirty="0" smtClean="0"/>
              <a:t>Multi motor drive</a:t>
            </a:r>
          </a:p>
          <a:p>
            <a:pPr marL="514350" indent="-514350">
              <a:buNone/>
            </a:pPr>
            <a:endParaRPr lang="en-US" dirty="0"/>
          </a:p>
          <a:p>
            <a:pPr marL="514350" indent="-514350">
              <a:buNone/>
            </a:pPr>
            <a:endParaRPr lang="en-US" dirty="0" smtClean="0"/>
          </a:p>
          <a:p>
            <a:pPr marL="514350" indent="-514350">
              <a:buNone/>
            </a:pP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8456</TotalTime>
  <Words>2326</Words>
  <Application>Microsoft Office PowerPoint</Application>
  <PresentationFormat>On-screen Show (4:3)</PresentationFormat>
  <Paragraphs>287</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Unit 3</vt:lpstr>
      <vt:lpstr>Introduction</vt:lpstr>
      <vt:lpstr>Advantages of electric drive</vt:lpstr>
      <vt:lpstr>Disadvantages of electric drive </vt:lpstr>
      <vt:lpstr>Functional block diagram of electric drive</vt:lpstr>
      <vt:lpstr>Main parts of electric drive </vt:lpstr>
      <vt:lpstr>Slide 7</vt:lpstr>
      <vt:lpstr>Slide 8</vt:lpstr>
      <vt:lpstr>Classification of electric drive</vt:lpstr>
      <vt:lpstr>Classification of electric drive</vt:lpstr>
      <vt:lpstr>Group drive</vt:lpstr>
      <vt:lpstr>Group drive</vt:lpstr>
      <vt:lpstr>Advantages of group drive</vt:lpstr>
      <vt:lpstr>Disadvantages of group drive</vt:lpstr>
      <vt:lpstr>Individual drive</vt:lpstr>
      <vt:lpstr>Individual drive</vt:lpstr>
      <vt:lpstr>Advantages of individual drive</vt:lpstr>
      <vt:lpstr>Disadvantages of individual drive</vt:lpstr>
      <vt:lpstr>Multi motor drive</vt:lpstr>
      <vt:lpstr>Multi motor drive</vt:lpstr>
      <vt:lpstr>Multi motor drive</vt:lpstr>
      <vt:lpstr>Advantages of multi motor drive</vt:lpstr>
      <vt:lpstr>Disadvantages of multi motor drive</vt:lpstr>
      <vt:lpstr>Selection of electrical drives</vt:lpstr>
      <vt:lpstr>Dynamics of Motor Load System</vt:lpstr>
      <vt:lpstr>Slide 26</vt:lpstr>
      <vt:lpstr>Classification of load torque</vt:lpstr>
      <vt:lpstr>Active Load torques </vt:lpstr>
      <vt:lpstr>Passive Load torques</vt:lpstr>
      <vt:lpstr>Components of load torque</vt:lpstr>
      <vt:lpstr>Friction torque TF</vt:lpstr>
      <vt:lpstr>Variation of friction torque with speed and components of friction torque</vt:lpstr>
      <vt:lpstr>Slide 33</vt:lpstr>
      <vt:lpstr>Windage torque, Tw</vt:lpstr>
      <vt:lpstr>Torque required to do the useful mechanical work, TL </vt:lpstr>
      <vt:lpstr>Slide 36</vt:lpstr>
      <vt:lpstr>Slide 37</vt:lpstr>
      <vt:lpstr>Speed torque characteristics of different types of load</vt:lpstr>
      <vt:lpstr>Slide 39</vt:lpstr>
      <vt:lpstr>Slide 40</vt:lpstr>
      <vt:lpstr>Steady state and transient stability</vt:lpstr>
      <vt:lpstr>Slide 42</vt:lpstr>
      <vt:lpstr>Slide 43</vt:lpstr>
      <vt:lpstr>Slide 44</vt:lpstr>
      <vt:lpstr>Selection of motor  power rating(motor sizing)</vt:lpstr>
      <vt:lpstr>Heating effect</vt:lpstr>
      <vt:lpstr>Slide 47</vt:lpstr>
      <vt:lpstr>Slide 48</vt:lpstr>
      <vt:lpstr>Slide 49</vt:lpstr>
      <vt:lpstr>Slide 50</vt:lpstr>
      <vt:lpstr>Slide 51</vt:lpstr>
      <vt:lpstr>Classes of motor duty in electric drives</vt:lpstr>
      <vt:lpstr>Slide 53</vt:lpstr>
      <vt:lpstr>Continuous duty.</vt:lpstr>
      <vt:lpstr>Short time duty</vt:lpstr>
      <vt:lpstr>Intermittent periodic duty</vt:lpstr>
      <vt:lpstr>Intermittent periodic duty with starting</vt:lpstr>
      <vt:lpstr>Intermittent periodic duty with starting and braking</vt:lpstr>
      <vt:lpstr>Continuous duty with intermittent periodic loading.</vt:lpstr>
      <vt:lpstr>Continuous duty with starting and braking.</vt:lpstr>
      <vt:lpstr>Continuous Duty with Periodic Speed Changes </vt:lpstr>
      <vt:lpstr>Types of Motor rating</vt:lpstr>
      <vt:lpstr>Continuous rating</vt:lpstr>
      <vt:lpstr>Continuous maximum rating</vt:lpstr>
      <vt:lpstr>Short time rating</vt:lpstr>
      <vt:lpstr>Determination of power ratings of electric motors for different applications</vt:lpstr>
      <vt:lpstr>Continuous duty and constant load</vt:lpstr>
      <vt:lpstr>Continuous duty and constant load(contd)</vt:lpstr>
      <vt:lpstr>Continuous duty and variable load</vt:lpstr>
      <vt:lpstr>Method of average losses</vt:lpstr>
      <vt:lpstr>Equivalent current method</vt:lpstr>
      <vt:lpstr>Equivalent current method(contd)</vt:lpstr>
      <vt:lpstr>Equivalent torque and power method</vt:lpstr>
      <vt:lpstr>Load equalization and flywheel sizing</vt:lpstr>
      <vt:lpstr>Load equalization and flywheel sizing(contd)</vt:lpstr>
      <vt:lpstr>Load equalization and flywheel sizing(contd)</vt:lpstr>
      <vt:lpstr>Variation of load torque, motor torque and speed with time </vt:lpstr>
      <vt:lpstr>Slide 78</vt:lpstr>
      <vt:lpstr>Slide 79</vt:lpstr>
      <vt:lpstr>Slide 80</vt:lpstr>
      <vt:lpstr>Slide 81</vt:lpstr>
      <vt:lpstr>Electric drives for different applications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Dell</dc:creator>
  <cp:lastModifiedBy>Dell</cp:lastModifiedBy>
  <cp:revision>173</cp:revision>
  <dcterms:created xsi:type="dcterms:W3CDTF">2020-07-11T15:06:41Z</dcterms:created>
  <dcterms:modified xsi:type="dcterms:W3CDTF">2020-07-20T15:18:32Z</dcterms:modified>
</cp:coreProperties>
</file>